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333" r:id="rId3"/>
    <p:sldId id="334" r:id="rId4"/>
    <p:sldId id="371" r:id="rId5"/>
    <p:sldId id="344" r:id="rId6"/>
    <p:sldId id="335" r:id="rId7"/>
    <p:sldId id="339" r:id="rId8"/>
    <p:sldId id="361" r:id="rId9"/>
    <p:sldId id="367" r:id="rId10"/>
    <p:sldId id="358" r:id="rId11"/>
    <p:sldId id="304" r:id="rId12"/>
    <p:sldId id="305" r:id="rId13"/>
    <p:sldId id="346" r:id="rId14"/>
    <p:sldId id="306" r:id="rId15"/>
    <p:sldId id="307" r:id="rId16"/>
    <p:sldId id="340" r:id="rId17"/>
    <p:sldId id="364" r:id="rId18"/>
    <p:sldId id="365" r:id="rId19"/>
    <p:sldId id="372" r:id="rId20"/>
    <p:sldId id="374" r:id="rId21"/>
    <p:sldId id="379" r:id="rId22"/>
    <p:sldId id="380" r:id="rId23"/>
    <p:sldId id="376" r:id="rId24"/>
    <p:sldId id="378" r:id="rId25"/>
    <p:sldId id="342" r:id="rId26"/>
    <p:sldId id="343" r:id="rId27"/>
    <p:sldId id="308" r:id="rId28"/>
    <p:sldId id="309" r:id="rId29"/>
    <p:sldId id="368" r:id="rId30"/>
    <p:sldId id="369" r:id="rId31"/>
    <p:sldId id="370" r:id="rId32"/>
    <p:sldId id="345" r:id="rId33"/>
    <p:sldId id="347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356" r:id="rId42"/>
    <p:sldId id="357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00CC"/>
    <a:srgbClr val="FF6600"/>
    <a:srgbClr val="CC0066"/>
    <a:srgbClr val="FF33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-159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 b="1">
                <a:solidFill>
                  <a:srgbClr val="FF3300"/>
                </a:solidFill>
                <a:latin typeface="+mn-ea"/>
                <a:ea typeface="+mn-ea"/>
              </a:defRPr>
            </a:lvl1pPr>
            <a:lvl2pPr>
              <a:defRPr sz="1800" b="1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defRPr>
            </a:lvl2pPr>
            <a:lvl3pPr>
              <a:defRPr sz="1600" b="0">
                <a:latin typeface="+mn-ea"/>
                <a:ea typeface="+mn-ea"/>
              </a:defRPr>
            </a:lvl3pPr>
            <a:lvl4pPr>
              <a:defRPr sz="1400" b="0">
                <a:latin typeface="+mn-ea"/>
                <a:ea typeface="+mn-ea"/>
              </a:defRPr>
            </a:lvl4pPr>
            <a:lvl5pPr>
              <a:defRPr sz="1400" b="0">
                <a:latin typeface="+mn-ea"/>
                <a:ea typeface="+mn-ea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2025-09-15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28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4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lockchair.com/explorers?from=bitcoin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ckchain.com/" TargetMode="External"/><Relationship Id="rId2" Type="http://schemas.openxmlformats.org/officeDocument/2006/relationships/hyperlink" Target="https://kr.tradingview.com/symbols/BTCUSD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therscan.io/" TargetMode="External"/><Relationship Id="rId4" Type="http://schemas.openxmlformats.org/officeDocument/2006/relationships/hyperlink" Target="https://kr.tradingview.com/symbols/ETHUSD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steemit.com/kr/@brownbears/51-attack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inwarz.com/mining/bitcoin/hashrate-chart" TargetMode="External"/><Relationship Id="rId2" Type="http://schemas.openxmlformats.org/officeDocument/2006/relationships/hyperlink" Target="https://www.blockchain.com/charts/hash-rat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charts.com/indicators/bitcoin_network_hash_rate" TargetMode="External"/><Relationship Id="rId2" Type="http://schemas.openxmlformats.org/officeDocument/2006/relationships/hyperlink" Target="https://bitinfocharts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platum.kr/archives/97373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/>
              <a:t>블록체인 기술과 응용 서비스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02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주요용어</a:t>
            </a:r>
            <a:endParaRPr lang="ko-KR" altLang="en-US" b="0"/>
          </a:p>
          <a:p>
            <a:pPr lvl="1"/>
            <a:r>
              <a:rPr lang="ko-KR" altLang="en-US" smtClean="0"/>
              <a:t>액셀러레이터</a:t>
            </a:r>
            <a:r>
              <a:rPr lang="en-US" altLang="ko-KR"/>
              <a:t>(accelerator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/>
              <a:t>가속장치</a:t>
            </a:r>
            <a:r>
              <a:rPr lang="en-US" altLang="ko-KR"/>
              <a:t>(Accelerator)</a:t>
            </a:r>
            <a:r>
              <a:rPr lang="ko-KR" altLang="en-US"/>
              <a:t>라는 말에서 </a:t>
            </a:r>
            <a:r>
              <a:rPr lang="ko-KR" altLang="en-US" smtClean="0"/>
              <a:t>따옴</a:t>
            </a:r>
            <a:endParaRPr lang="en-US" altLang="ko-KR" smtClean="0"/>
          </a:p>
          <a:p>
            <a:pPr lvl="2"/>
            <a:r>
              <a:rPr lang="ko-KR" altLang="en-US" smtClean="0"/>
              <a:t>인큐베이터</a:t>
            </a:r>
            <a:r>
              <a:rPr lang="en-US" altLang="ko-KR" smtClean="0"/>
              <a:t>(</a:t>
            </a:r>
            <a:r>
              <a:rPr lang="ko-KR" altLang="en-US"/>
              <a:t>스스로 사업을 할 수 있을 때까지 </a:t>
            </a:r>
            <a:r>
              <a:rPr lang="ko-KR" altLang="en-US" smtClean="0"/>
              <a:t>관리</a:t>
            </a:r>
            <a:r>
              <a:rPr lang="en-US" altLang="ko-KR" smtClean="0"/>
              <a:t>)</a:t>
            </a:r>
            <a:r>
              <a:rPr lang="ko-KR" altLang="en-US" smtClean="0"/>
              <a:t>와 </a:t>
            </a:r>
            <a:r>
              <a:rPr lang="ko-KR" altLang="en-US"/>
              <a:t>달리 </a:t>
            </a:r>
            <a:r>
              <a:rPr lang="ko-KR" altLang="en-US" b="1">
                <a:solidFill>
                  <a:srgbClr val="0000CC"/>
                </a:solidFill>
              </a:rPr>
              <a:t>스타트업에게 </a:t>
            </a:r>
            <a:r>
              <a:rPr lang="en-US" altLang="ko-KR" b="1" smtClean="0">
                <a:solidFill>
                  <a:srgbClr val="0000CC"/>
                </a:solidFill>
              </a:rPr>
              <a:t/>
            </a:r>
            <a:br>
              <a:rPr lang="en-US" altLang="ko-KR" b="1" smtClean="0">
                <a:solidFill>
                  <a:srgbClr val="0000CC"/>
                </a:solidFill>
              </a:rPr>
            </a:br>
            <a:r>
              <a:rPr lang="ko-KR" altLang="en-US" b="1" smtClean="0">
                <a:solidFill>
                  <a:srgbClr val="0000CC"/>
                </a:solidFill>
              </a:rPr>
              <a:t>사무공간 </a:t>
            </a:r>
            <a:r>
              <a:rPr lang="ko-KR" altLang="en-US" b="1">
                <a:solidFill>
                  <a:srgbClr val="0000CC"/>
                </a:solidFill>
              </a:rPr>
              <a:t>뿐만아니라</a:t>
            </a:r>
            <a:r>
              <a:rPr lang="en-US" altLang="ko-KR" b="1">
                <a:solidFill>
                  <a:srgbClr val="0000CC"/>
                </a:solidFill>
              </a:rPr>
              <a:t>, </a:t>
            </a:r>
            <a:r>
              <a:rPr lang="ko-KR" altLang="en-US" b="1">
                <a:solidFill>
                  <a:srgbClr val="0000CC"/>
                </a:solidFill>
              </a:rPr>
              <a:t>창업자금을 투자하고 멘토링을</a:t>
            </a:r>
            <a:r>
              <a:rPr lang="ko-KR" altLang="en-US">
                <a:solidFill>
                  <a:srgbClr val="006600"/>
                </a:solidFill>
              </a:rPr>
              <a:t> </a:t>
            </a:r>
            <a:r>
              <a:rPr lang="ko-KR" altLang="en-US" smtClean="0"/>
              <a:t>해주는 전문기관</a:t>
            </a:r>
            <a:endParaRPr lang="en-US" altLang="ko-KR" smtClean="0"/>
          </a:p>
          <a:p>
            <a:pPr lvl="3"/>
            <a:r>
              <a:rPr lang="ko-KR" altLang="en-US" smtClean="0"/>
              <a:t>초기 </a:t>
            </a:r>
            <a:r>
              <a:rPr lang="ko-KR" altLang="en-US"/>
              <a:t>유망 창업기업</a:t>
            </a:r>
            <a:r>
              <a:rPr lang="en-US" altLang="ko-KR"/>
              <a:t>(</a:t>
            </a:r>
            <a:r>
              <a:rPr lang="ko-KR" altLang="en-US"/>
              <a:t>스타트 업</a:t>
            </a:r>
            <a:r>
              <a:rPr lang="en-US" altLang="ko-KR"/>
              <a:t>)</a:t>
            </a:r>
            <a:r>
              <a:rPr lang="ko-KR" altLang="en-US"/>
              <a:t>을 발굴하여 엔젤투자</a:t>
            </a:r>
            <a:r>
              <a:rPr lang="en-US" altLang="ko-KR"/>
              <a:t>, </a:t>
            </a:r>
            <a:r>
              <a:rPr lang="ko-KR" altLang="en-US"/>
              <a:t>사업공간</a:t>
            </a:r>
            <a:r>
              <a:rPr lang="en-US" altLang="ko-KR"/>
              <a:t>, </a:t>
            </a:r>
            <a:r>
              <a:rPr lang="ko-KR" altLang="en-US"/>
              <a:t>멘토링 등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종합보육서비스를 </a:t>
            </a:r>
            <a:r>
              <a:rPr lang="ko-KR" altLang="en-US"/>
              <a:t>제공하는 </a:t>
            </a:r>
            <a:r>
              <a:rPr lang="ko-KR" altLang="en-US" smtClean="0"/>
              <a:t>창업기획자</a:t>
            </a:r>
            <a:endParaRPr lang="en-US" altLang="ko-KR" smtClean="0"/>
          </a:p>
          <a:p>
            <a:pPr lvl="3"/>
            <a:r>
              <a:rPr lang="ko-KR" altLang="en-US" smtClean="0"/>
              <a:t>창업 초기 기업이 빨리 성장 궤도에 오를 수 있도록 자금과 멘토링 지원을 하는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프로그램</a:t>
            </a:r>
            <a:endParaRPr lang="ko-KR" altLang="en-US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902" y="4599621"/>
            <a:ext cx="3929562" cy="1641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452924"/>
            <a:ext cx="3991918" cy="1281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49080"/>
            <a:ext cx="3991918" cy="127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3520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사토시의 비트코인 주소</a:t>
            </a:r>
            <a:endParaRPr lang="en-US" altLang="ko-KR" smtClean="0"/>
          </a:p>
          <a:p>
            <a:pPr lvl="1"/>
            <a:r>
              <a:rPr lang="ko-KR" altLang="en-US" smtClean="0"/>
              <a:t>사토시</a:t>
            </a:r>
            <a:r>
              <a:rPr lang="en-US" altLang="ko-KR" baseline="30000" smtClean="0">
                <a:solidFill>
                  <a:srgbClr val="FF0000"/>
                </a:solidFill>
              </a:rPr>
              <a:t>(</a:t>
            </a:r>
            <a:r>
              <a:rPr lang="ko-KR" altLang="en-US" b="0" baseline="30000">
                <a:solidFill>
                  <a:srgbClr val="FF0000"/>
                </a:solidFill>
              </a:rPr>
              <a:t>한 명의 개인일 수도</a:t>
            </a:r>
            <a:r>
              <a:rPr lang="en-US" altLang="ko-KR" b="0" baseline="30000">
                <a:solidFill>
                  <a:srgbClr val="FF0000"/>
                </a:solidFill>
              </a:rPr>
              <a:t>, </a:t>
            </a:r>
            <a:r>
              <a:rPr lang="ko-KR" altLang="en-US" b="0" baseline="30000">
                <a:solidFill>
                  <a:srgbClr val="FF0000"/>
                </a:solidFill>
              </a:rPr>
              <a:t>여러 사람일 수도 </a:t>
            </a:r>
            <a:r>
              <a:rPr lang="ko-KR" altLang="en-US" b="0" baseline="30000" smtClean="0">
                <a:solidFill>
                  <a:srgbClr val="FF0000"/>
                </a:solidFill>
              </a:rPr>
              <a:t>있음</a:t>
            </a:r>
            <a:r>
              <a:rPr lang="en-US" altLang="ko-KR" b="0" baseline="30000" smtClean="0">
                <a:solidFill>
                  <a:srgbClr val="FF0000"/>
                </a:solidFill>
              </a:rPr>
              <a:t>)</a:t>
            </a:r>
            <a:r>
              <a:rPr lang="ko-KR" altLang="en-US" smtClean="0"/>
              <a:t>가 </a:t>
            </a:r>
            <a:r>
              <a:rPr lang="en-US" altLang="ko-KR" smtClean="0"/>
              <a:t>2009</a:t>
            </a:r>
            <a:r>
              <a:rPr lang="ko-KR" altLang="en-US" smtClean="0"/>
              <a:t>년 </a:t>
            </a:r>
            <a:r>
              <a:rPr lang="en-US" altLang="ko-KR" smtClean="0"/>
              <a:t>1</a:t>
            </a:r>
            <a:r>
              <a:rPr lang="ko-KR" altLang="en-US" smtClean="0"/>
              <a:t>월 </a:t>
            </a:r>
            <a:r>
              <a:rPr lang="en-US" altLang="ko-KR" smtClean="0"/>
              <a:t>3</a:t>
            </a:r>
            <a:r>
              <a:rPr lang="ko-KR" altLang="en-US" smtClean="0"/>
              <a:t>일 만든 비트코인 지갑 주소</a:t>
            </a:r>
            <a:r>
              <a:rPr lang="en-US" altLang="ko-KR"/>
              <a:t>(</a:t>
            </a:r>
            <a:r>
              <a:rPr lang="en-US" altLang="ko-KR">
                <a:hlinkClick r:id="rId2"/>
              </a:rPr>
              <a:t>https://blockchair.com/explorers?from=bitcoin.com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 smtClean="0">
                <a:solidFill>
                  <a:schemeClr val="tx1"/>
                </a:solidFill>
              </a:rPr>
              <a:t>2009.1.3 </a:t>
            </a:r>
            <a:r>
              <a:rPr lang="ko-KR" altLang="en-US" smtClean="0"/>
              <a:t>제네시스 블록 채굴</a:t>
            </a:r>
            <a:r>
              <a:rPr lang="en-US" altLang="ko-KR"/>
              <a:t>(50BTC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 sz="1200"/>
              <a:t>보유한 비트코인 양은 약 </a:t>
            </a:r>
            <a:r>
              <a:rPr lang="en-US" altLang="ko-KR" sz="1200"/>
              <a:t>100</a:t>
            </a:r>
            <a:r>
              <a:rPr lang="ko-KR" altLang="en-US" sz="1200"/>
              <a:t>만 개 이상으로 </a:t>
            </a:r>
            <a:r>
              <a:rPr lang="ko-KR" altLang="en-US" sz="1200" smtClean="0"/>
              <a:t>추정</a:t>
            </a:r>
            <a:r>
              <a:rPr lang="en-US" altLang="ko-KR" sz="1200" smtClean="0"/>
              <a:t>(</a:t>
            </a:r>
            <a:r>
              <a:rPr lang="ko-KR" altLang="en-US" sz="1200" smtClean="0"/>
              <a:t>현재</a:t>
            </a:r>
            <a:r>
              <a:rPr lang="en-US" altLang="ko-KR" sz="1200" smtClean="0"/>
              <a:t/>
            </a:r>
            <a:br>
              <a:rPr lang="en-US" altLang="ko-KR" sz="1200" smtClean="0"/>
            </a:br>
            <a:r>
              <a:rPr lang="ko-KR" altLang="en-US" sz="1200" smtClean="0"/>
              <a:t>시세 </a:t>
            </a:r>
            <a:r>
              <a:rPr lang="ko-KR" altLang="en-US" sz="1200"/>
              <a:t>기준으로 수십조 원에 달하는 막대한 </a:t>
            </a:r>
            <a:r>
              <a:rPr lang="ko-KR" altLang="en-US" sz="1200" smtClean="0"/>
              <a:t>가치</a:t>
            </a:r>
            <a:r>
              <a:rPr lang="en-US" altLang="ko-KR" sz="1200" smtClean="0"/>
              <a:t>)</a:t>
            </a:r>
            <a:endParaRPr lang="en-US" altLang="ko-KR" sz="1200"/>
          </a:p>
          <a:p>
            <a:endParaRPr lang="ko-KR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429000"/>
            <a:ext cx="3655033" cy="3233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564904"/>
            <a:ext cx="3209925" cy="4222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194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비트코인 거래 과정</a:t>
            </a:r>
            <a:endParaRPr lang="ko-KR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7704856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581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응용분야와 진화 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비트코인 거래 과정</a:t>
            </a:r>
          </a:p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88840"/>
            <a:ext cx="8064896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8499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비트코인 반감기</a:t>
            </a:r>
            <a:endParaRPr lang="ko-KR" altLang="en-US" b="0"/>
          </a:p>
          <a:p>
            <a:pPr lvl="1"/>
            <a:r>
              <a:rPr lang="en-US" altLang="ko-KR" smtClean="0">
                <a:solidFill>
                  <a:schemeClr val="tx1"/>
                </a:solidFill>
              </a:rPr>
              <a:t>2009</a:t>
            </a:r>
            <a:r>
              <a:rPr lang="ko-KR" altLang="en-US" smtClean="0">
                <a:solidFill>
                  <a:schemeClr val="tx1"/>
                </a:solidFill>
              </a:rPr>
              <a:t>년 </a:t>
            </a:r>
            <a:r>
              <a:rPr lang="en-US" altLang="ko-KR" smtClean="0">
                <a:solidFill>
                  <a:schemeClr val="tx1"/>
                </a:solidFill>
              </a:rPr>
              <a:t>1</a:t>
            </a:r>
            <a:r>
              <a:rPr lang="ko-KR" altLang="en-US" smtClean="0">
                <a:solidFill>
                  <a:schemeClr val="tx1"/>
                </a:solidFill>
              </a:rPr>
              <a:t>월부터 </a:t>
            </a:r>
            <a:r>
              <a:rPr lang="en-US" altLang="ko-KR" smtClean="0">
                <a:solidFill>
                  <a:schemeClr val="tx1"/>
                </a:solidFill>
              </a:rPr>
              <a:t>2140</a:t>
            </a:r>
            <a:r>
              <a:rPr lang="ko-KR" altLang="en-US" smtClean="0">
                <a:solidFill>
                  <a:schemeClr val="tx1"/>
                </a:solidFill>
              </a:rPr>
              <a:t>년까지 </a:t>
            </a:r>
            <a:r>
              <a:rPr lang="ko-KR" altLang="en-US" smtClean="0"/>
              <a:t>총 </a:t>
            </a:r>
            <a:r>
              <a:rPr lang="en-US" altLang="ko-KR" smtClean="0"/>
              <a:t>2,100</a:t>
            </a:r>
            <a:r>
              <a:rPr lang="ko-KR" altLang="en-US" smtClean="0"/>
              <a:t>만개의 비트코인 발행</a:t>
            </a:r>
            <a:endParaRPr lang="en-US" altLang="ko-KR" smtClean="0"/>
          </a:p>
          <a:p>
            <a:pPr lvl="2"/>
            <a:r>
              <a:rPr lang="en-US" altLang="ko-KR" smtClean="0">
                <a:solidFill>
                  <a:schemeClr val="tx1"/>
                </a:solidFill>
              </a:rPr>
              <a:t>21</a:t>
            </a:r>
            <a:r>
              <a:rPr lang="ko-KR" altLang="en-US" smtClean="0">
                <a:solidFill>
                  <a:schemeClr val="tx1"/>
                </a:solidFill>
              </a:rPr>
              <a:t>만개의 블록이 추가되는 </a:t>
            </a:r>
            <a:r>
              <a:rPr lang="ko-KR" altLang="en-US" b="1" smtClean="0">
                <a:solidFill>
                  <a:srgbClr val="0000CC"/>
                </a:solidFill>
              </a:rPr>
              <a:t>약 </a:t>
            </a:r>
            <a:r>
              <a:rPr lang="en-US" altLang="ko-KR" b="1" smtClean="0">
                <a:solidFill>
                  <a:srgbClr val="0000CC"/>
                </a:solidFill>
              </a:rPr>
              <a:t>4</a:t>
            </a:r>
            <a:r>
              <a:rPr lang="ko-KR" altLang="en-US" b="1" smtClean="0">
                <a:solidFill>
                  <a:srgbClr val="0000CC"/>
                </a:solidFill>
              </a:rPr>
              <a:t>년마다 보상금이 절반으로 감소</a:t>
            </a:r>
            <a:endParaRPr lang="en-US" altLang="ko-KR" b="1" smtClean="0">
              <a:solidFill>
                <a:srgbClr val="0000CC"/>
              </a:solidFill>
            </a:endParaRPr>
          </a:p>
          <a:p>
            <a:pPr lvl="2"/>
            <a:r>
              <a:rPr lang="en-US" altLang="ko-KR" smtClean="0">
                <a:solidFill>
                  <a:schemeClr val="tx1"/>
                </a:solidFill>
              </a:rPr>
              <a:t>2020</a:t>
            </a:r>
            <a:r>
              <a:rPr lang="ko-KR" altLang="en-US" smtClean="0">
                <a:solidFill>
                  <a:schemeClr val="tx1"/>
                </a:solidFill>
              </a:rPr>
              <a:t>년 </a:t>
            </a:r>
            <a:r>
              <a:rPr lang="en-US" altLang="ko-KR" smtClean="0">
                <a:solidFill>
                  <a:schemeClr val="tx1"/>
                </a:solidFill>
              </a:rPr>
              <a:t>93.8</a:t>
            </a:r>
            <a:r>
              <a:rPr lang="en-US" altLang="ko-KR">
                <a:solidFill>
                  <a:schemeClr val="tx1"/>
                </a:solidFill>
              </a:rPr>
              <a:t>%</a:t>
            </a:r>
            <a:r>
              <a:rPr lang="ko-KR" altLang="en-US" smtClean="0">
                <a:solidFill>
                  <a:schemeClr val="tx1"/>
                </a:solidFill>
              </a:rPr>
              <a:t>의 비트코인 발행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/>
              <a:t>최종</a:t>
            </a:r>
            <a:r>
              <a:rPr lang="ko-KR" altLang="en-US"/>
              <a:t> </a:t>
            </a:r>
            <a:r>
              <a:rPr lang="ko-KR" altLang="en-US" b="1"/>
              <a:t>반감기는</a:t>
            </a:r>
            <a:r>
              <a:rPr lang="ko-KR" altLang="en-US"/>
              <a:t> </a:t>
            </a:r>
            <a:r>
              <a:rPr lang="en-US" altLang="ko-KR"/>
              <a:t>2140</a:t>
            </a:r>
            <a:r>
              <a:rPr lang="ko-KR" altLang="en-US"/>
              <a:t>년에 진행되며</a:t>
            </a:r>
            <a:r>
              <a:rPr lang="en-US" altLang="ko-KR"/>
              <a:t>, </a:t>
            </a:r>
            <a:r>
              <a:rPr lang="ko-KR" altLang="en-US"/>
              <a:t>이때 채굴자들이 지급 받는 보상은 </a:t>
            </a:r>
            <a:r>
              <a:rPr lang="en-US" altLang="ko-KR"/>
              <a:t>0.00000001BTC(</a:t>
            </a:r>
            <a:r>
              <a:rPr lang="ko-KR" altLang="en-US"/>
              <a:t>현재 </a:t>
            </a:r>
            <a:r>
              <a:rPr lang="en-US" altLang="ko-KR"/>
              <a:t>6.25BTC)</a:t>
            </a:r>
            <a:r>
              <a:rPr lang="ko-KR" altLang="en-US"/>
              <a:t>에 </a:t>
            </a:r>
            <a:r>
              <a:rPr lang="ko-KR" altLang="en-US" smtClean="0"/>
              <a:t>불과</a:t>
            </a:r>
            <a:endParaRPr lang="en-US" altLang="ko-KR" smtClean="0"/>
          </a:p>
          <a:p>
            <a:pPr lvl="2"/>
            <a:r>
              <a:rPr lang="ko-KR" altLang="en-US" b="1"/>
              <a:t>비트코인</a:t>
            </a:r>
            <a:r>
              <a:rPr lang="ko-KR" altLang="en-US"/>
              <a:t> 공급량이 줄어들면 </a:t>
            </a:r>
            <a:r>
              <a:rPr lang="ko-KR" altLang="en-US" b="1"/>
              <a:t>가치는</a:t>
            </a:r>
            <a:r>
              <a:rPr lang="ko-KR" altLang="en-US"/>
              <a:t> 더 올라갈 것으로 시장은 보고 </a:t>
            </a:r>
            <a:r>
              <a:rPr lang="ko-KR" altLang="en-US" smtClean="0"/>
              <a:t>있음</a:t>
            </a:r>
            <a:endParaRPr lang="ko-KR" altLang="en-US" b="0">
              <a:solidFill>
                <a:schemeClr val="tx1"/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02" y="4061443"/>
            <a:ext cx="3888432" cy="2042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933056"/>
            <a:ext cx="3779143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895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비트코인 주요차트</a:t>
            </a:r>
            <a:endParaRPr lang="ko-KR" altLang="en-US" b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비트코인 통계 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en-US" altLang="ko-KR">
                <a:solidFill>
                  <a:schemeClr val="tx1"/>
                </a:solidFill>
                <a:hlinkClick r:id="rId2"/>
              </a:rPr>
              <a:t>https://kr.tradingview.com/symbols/BTCUSD</a:t>
            </a:r>
            <a:r>
              <a:rPr lang="en-US" altLang="ko-KR" smtClean="0">
                <a:solidFill>
                  <a:schemeClr val="tx1"/>
                </a:solidFill>
                <a:hlinkClick r:id="rId2"/>
              </a:rPr>
              <a:t>/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en-US" altLang="ko-KR" smtClean="0">
                <a:solidFill>
                  <a:schemeClr val="tx1"/>
                </a:solidFill>
                <a:hlinkClick r:id="rId3"/>
              </a:rPr>
              <a:t>https</a:t>
            </a:r>
            <a:r>
              <a:rPr lang="en-US" altLang="ko-KR">
                <a:solidFill>
                  <a:schemeClr val="tx1"/>
                </a:solidFill>
                <a:hlinkClick r:id="rId3"/>
              </a:rPr>
              <a:t>://www.blockchain.com</a:t>
            </a:r>
            <a:r>
              <a:rPr lang="en-US" altLang="ko-KR" smtClean="0">
                <a:solidFill>
                  <a:schemeClr val="tx1"/>
                </a:solidFill>
                <a:hlinkClick r:id="rId3"/>
              </a:rPr>
              <a:t>/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이더리움 통계 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en-US" altLang="ko-KR">
                <a:hlinkClick r:id="rId4"/>
              </a:rPr>
              <a:t>https://kr.tradingview.com/symbols/ETHUSD/ </a:t>
            </a:r>
            <a:endParaRPr lang="en-US" altLang="ko-KR" smtClean="0">
              <a:hlinkClick r:id="rId5"/>
            </a:endParaRPr>
          </a:p>
          <a:p>
            <a:pPr lvl="2"/>
            <a:r>
              <a:rPr lang="en-US" altLang="ko-KR" smtClean="0">
                <a:hlinkClick r:id="rId5"/>
              </a:rPr>
              <a:t>https</a:t>
            </a:r>
            <a:r>
              <a:rPr lang="en-US" altLang="ko-KR">
                <a:solidFill>
                  <a:schemeClr val="tx1"/>
                </a:solidFill>
                <a:hlinkClick r:id="rId5"/>
              </a:rPr>
              <a:t>://etherscan.io/</a:t>
            </a:r>
            <a:endParaRPr lang="ko-KR" altLang="en-US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해시 레이트</a:t>
            </a:r>
            <a:r>
              <a:rPr lang="en-US" altLang="ko-KR"/>
              <a:t>(Hash Rate)</a:t>
            </a:r>
            <a:endParaRPr lang="en-US" altLang="ko-KR" b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대부분의 </a:t>
            </a:r>
            <a:r>
              <a:rPr lang="ko-KR" altLang="en-US">
                <a:solidFill>
                  <a:schemeClr val="tx1"/>
                </a:solidFill>
              </a:rPr>
              <a:t>가상화폐는 </a:t>
            </a:r>
            <a:r>
              <a:rPr lang="ko-KR" altLang="en-US">
                <a:solidFill>
                  <a:srgbClr val="FF6600"/>
                </a:solidFill>
              </a:rPr>
              <a:t>일정한 블록 생성 시간을 유지하기 </a:t>
            </a:r>
            <a:r>
              <a:rPr lang="ko-KR" altLang="en-US">
                <a:solidFill>
                  <a:schemeClr val="tx1"/>
                </a:solidFill>
              </a:rPr>
              <a:t>위해 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ko-KR" altLang="en-US" smtClean="0">
                <a:solidFill>
                  <a:schemeClr val="tx1"/>
                </a:solidFill>
              </a:rPr>
              <a:t>채굴 </a:t>
            </a:r>
            <a:r>
              <a:rPr lang="ko-KR" altLang="en-US">
                <a:solidFill>
                  <a:schemeClr val="tx1"/>
                </a:solidFill>
              </a:rPr>
              <a:t>난이도를 조정함</a:t>
            </a:r>
            <a:endParaRPr lang="en-US" altLang="ko-KR">
              <a:solidFill>
                <a:schemeClr val="tx1"/>
              </a:solidFill>
            </a:endParaRPr>
          </a:p>
          <a:p>
            <a:pPr lvl="2"/>
            <a:r>
              <a:rPr lang="ko-KR" altLang="en-US"/>
              <a:t>해시 레이트가 </a:t>
            </a:r>
            <a:r>
              <a:rPr lang="ko-KR" altLang="en-US" b="1">
                <a:solidFill>
                  <a:srgbClr val="0000CC"/>
                </a:solidFill>
              </a:rPr>
              <a:t>높아지면 채굴 난이도도 올라가고</a:t>
            </a:r>
            <a:r>
              <a:rPr lang="en-US" altLang="ko-KR"/>
              <a:t>, </a:t>
            </a:r>
            <a:r>
              <a:rPr lang="ko-KR" altLang="en-US"/>
              <a:t>해시 레이트가 낮아지면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난이도는 하락함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/>
              <a:t>이를 통해 </a:t>
            </a:r>
            <a:r>
              <a:rPr lang="ko-KR" altLang="en-US" u="sng"/>
              <a:t>블록 생성 시간을 일정하게 유지할 수 </a:t>
            </a:r>
            <a:r>
              <a:rPr lang="ko-KR" altLang="en-US" u="sng" smtClean="0"/>
              <a:t>있음</a:t>
            </a:r>
            <a:endParaRPr lang="en-US" altLang="ko-KR" u="sng" smtClean="0"/>
          </a:p>
          <a:p>
            <a:pPr lvl="2"/>
            <a:endParaRPr lang="en-US" altLang="ko-KR"/>
          </a:p>
          <a:p>
            <a:pPr lvl="4"/>
            <a:endParaRPr lang="en-US" altLang="ko-KR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429" y="3365574"/>
            <a:ext cx="7200800" cy="2007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40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해시 레이트</a:t>
            </a:r>
            <a:r>
              <a:rPr lang="en-US" altLang="ko-KR"/>
              <a:t>(Hash Rate)</a:t>
            </a:r>
            <a:endParaRPr lang="en-US" altLang="ko-KR" b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해시 </a:t>
            </a:r>
            <a:r>
              <a:rPr lang="ko-KR" altLang="en-US">
                <a:solidFill>
                  <a:schemeClr val="tx1"/>
                </a:solidFill>
              </a:rPr>
              <a:t>레이트는 </a:t>
            </a:r>
            <a:r>
              <a:rPr lang="ko-KR" altLang="en-US">
                <a:solidFill>
                  <a:srgbClr val="0000CC"/>
                </a:solidFill>
              </a:rPr>
              <a:t>가상화폐 네트워크의 보안과 </a:t>
            </a:r>
            <a:r>
              <a:rPr lang="ko-KR" altLang="en-US">
                <a:solidFill>
                  <a:schemeClr val="tx1"/>
                </a:solidFill>
              </a:rPr>
              <a:t>직결돼 있음</a:t>
            </a:r>
            <a:endParaRPr lang="en-US" altLang="ko-KR">
              <a:solidFill>
                <a:schemeClr val="tx1"/>
              </a:solidFill>
            </a:endParaRPr>
          </a:p>
          <a:p>
            <a:pPr lvl="2"/>
            <a:r>
              <a:rPr lang="ko-KR" altLang="en-US"/>
              <a:t>해시 레이트가 높을수록 </a:t>
            </a:r>
            <a:r>
              <a:rPr lang="en-US" altLang="ko-KR" b="1">
                <a:solidFill>
                  <a:srgbClr val="FF0000"/>
                </a:solidFill>
              </a:rPr>
              <a:t>51% </a:t>
            </a:r>
            <a:r>
              <a:rPr lang="ko-KR" altLang="en-US" b="1">
                <a:solidFill>
                  <a:srgbClr val="FF0000"/>
                </a:solidFill>
              </a:rPr>
              <a:t>공격과 </a:t>
            </a:r>
            <a:r>
              <a:rPr lang="ko-KR" altLang="en-US"/>
              <a:t>같은 악의적인 시도를 막을 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있기 때문임</a:t>
            </a:r>
            <a:endParaRPr lang="en-US" altLang="ko-KR"/>
          </a:p>
          <a:p>
            <a:pPr lvl="3"/>
            <a:r>
              <a:rPr lang="ko-KR" altLang="en-US"/>
              <a:t>전체 해시 레이트의 </a:t>
            </a:r>
            <a:r>
              <a:rPr lang="en-US" altLang="ko-KR"/>
              <a:t>51% </a:t>
            </a:r>
            <a:r>
              <a:rPr lang="ko-KR" altLang="en-US"/>
              <a:t>이상을 장악해야 네트워크를 공격할 수 있음</a:t>
            </a:r>
            <a:endParaRPr lang="en-US" altLang="ko-KR"/>
          </a:p>
          <a:p>
            <a:pPr lvl="4"/>
            <a:r>
              <a:rPr lang="en-US" altLang="ko-KR" b="1">
                <a:solidFill>
                  <a:srgbClr val="C00000"/>
                </a:solidFill>
              </a:rPr>
              <a:t>51% Attack </a:t>
            </a:r>
            <a:r>
              <a:rPr lang="en-US" altLang="ko-KR" b="1"/>
              <a:t>-</a:t>
            </a:r>
            <a:r>
              <a:rPr lang="ko-KR" altLang="en-US" b="1"/>
              <a:t> 블록체인 네트워크의 보안을 위협하는 가장 심각한 유형의 </a:t>
            </a:r>
            <a:r>
              <a:rPr lang="en-US" altLang="ko-KR" b="1" smtClean="0"/>
              <a:t/>
            </a:r>
            <a:br>
              <a:rPr lang="en-US" altLang="ko-KR" b="1" smtClean="0"/>
            </a:br>
            <a:r>
              <a:rPr lang="ko-KR" altLang="en-US" b="1" smtClean="0"/>
              <a:t>공격 </a:t>
            </a:r>
            <a:r>
              <a:rPr lang="ko-KR" altLang="en-US" b="1"/>
              <a:t>중 하나 </a:t>
            </a:r>
            <a:r>
              <a:rPr lang="en-US" altLang="ko-KR" b="1">
                <a:sym typeface="Wingdings" panose="05000000000000000000" pitchFamily="2" charset="2"/>
              </a:rPr>
              <a:t></a:t>
            </a:r>
            <a:r>
              <a:rPr lang="ko-KR" altLang="en-US" b="1"/>
              <a:t> </a:t>
            </a:r>
            <a:r>
              <a:rPr lang="ko-KR" altLang="en-US" b="1">
                <a:solidFill>
                  <a:srgbClr val="006600"/>
                </a:solidFill>
              </a:rPr>
              <a:t>단일 주체</a:t>
            </a:r>
            <a:r>
              <a:rPr lang="en-US" altLang="ko-KR" b="1">
                <a:solidFill>
                  <a:srgbClr val="006600"/>
                </a:solidFill>
              </a:rPr>
              <a:t>(</a:t>
            </a:r>
            <a:r>
              <a:rPr lang="ko-KR" altLang="en-US" b="1">
                <a:solidFill>
                  <a:srgbClr val="006600"/>
                </a:solidFill>
              </a:rPr>
              <a:t>개인 또는 그룹</a:t>
            </a:r>
            <a:r>
              <a:rPr lang="en-US" altLang="ko-KR" b="1">
                <a:solidFill>
                  <a:srgbClr val="006600"/>
                </a:solidFill>
              </a:rPr>
              <a:t>)</a:t>
            </a:r>
            <a:r>
              <a:rPr lang="ko-KR" altLang="en-US" b="1">
                <a:solidFill>
                  <a:srgbClr val="006600"/>
                </a:solidFill>
              </a:rPr>
              <a:t>가 해당 블록체인 네트워크의 </a:t>
            </a:r>
            <a:r>
              <a:rPr lang="en-US" altLang="ko-KR" b="1" smtClean="0">
                <a:solidFill>
                  <a:srgbClr val="006600"/>
                </a:solidFill>
              </a:rPr>
              <a:t/>
            </a:r>
            <a:br>
              <a:rPr lang="en-US" altLang="ko-KR" b="1" smtClean="0">
                <a:solidFill>
                  <a:srgbClr val="006600"/>
                </a:solidFill>
              </a:rPr>
            </a:br>
            <a:r>
              <a:rPr lang="ko-KR" altLang="en-US" b="1" smtClean="0">
                <a:solidFill>
                  <a:srgbClr val="006600"/>
                </a:solidFill>
              </a:rPr>
              <a:t>전체 </a:t>
            </a:r>
            <a:r>
              <a:rPr lang="ko-KR" altLang="en-US" b="1">
                <a:solidFill>
                  <a:srgbClr val="006600"/>
                </a:solidFill>
              </a:rPr>
              <a:t>컴퓨팅 파워</a:t>
            </a:r>
            <a:r>
              <a:rPr lang="en-US" altLang="ko-KR" b="1">
                <a:solidFill>
                  <a:srgbClr val="006600"/>
                </a:solidFill>
              </a:rPr>
              <a:t>(</a:t>
            </a:r>
            <a:r>
              <a:rPr lang="ko-KR" altLang="en-US" b="1">
                <a:solidFill>
                  <a:srgbClr val="006600"/>
                </a:solidFill>
              </a:rPr>
              <a:t>해시 파워</a:t>
            </a:r>
            <a:r>
              <a:rPr lang="en-US" altLang="ko-KR" b="1">
                <a:solidFill>
                  <a:srgbClr val="006600"/>
                </a:solidFill>
              </a:rPr>
              <a:t>) </a:t>
            </a:r>
            <a:r>
              <a:rPr lang="ko-KR" altLang="en-US" b="1">
                <a:solidFill>
                  <a:srgbClr val="006600"/>
                </a:solidFill>
              </a:rPr>
              <a:t>또는 스테이킹된 자산의 </a:t>
            </a:r>
            <a:r>
              <a:rPr lang="en-US" altLang="ko-KR" b="1">
                <a:solidFill>
                  <a:srgbClr val="006600"/>
                </a:solidFill>
              </a:rPr>
              <a:t>50% </a:t>
            </a:r>
            <a:r>
              <a:rPr lang="ko-KR" altLang="en-US" b="1">
                <a:solidFill>
                  <a:srgbClr val="006600"/>
                </a:solidFill>
              </a:rPr>
              <a:t>이상을 </a:t>
            </a:r>
            <a:r>
              <a:rPr lang="en-US" altLang="ko-KR" b="1" smtClean="0">
                <a:solidFill>
                  <a:srgbClr val="006600"/>
                </a:solidFill>
              </a:rPr>
              <a:t/>
            </a:r>
            <a:br>
              <a:rPr lang="en-US" altLang="ko-KR" b="1" smtClean="0">
                <a:solidFill>
                  <a:srgbClr val="006600"/>
                </a:solidFill>
              </a:rPr>
            </a:br>
            <a:r>
              <a:rPr lang="ko-KR" altLang="en-US" b="1" smtClean="0">
                <a:solidFill>
                  <a:srgbClr val="006600"/>
                </a:solidFill>
              </a:rPr>
              <a:t>장악할 </a:t>
            </a:r>
            <a:r>
              <a:rPr lang="ko-KR" altLang="en-US" b="1">
                <a:solidFill>
                  <a:srgbClr val="006600"/>
                </a:solidFill>
              </a:rPr>
              <a:t>때 </a:t>
            </a:r>
            <a:r>
              <a:rPr lang="ko-KR" altLang="en-US" b="1" smtClean="0">
                <a:solidFill>
                  <a:srgbClr val="006600"/>
                </a:solidFill>
              </a:rPr>
              <a:t>발생</a:t>
            </a:r>
            <a:r>
              <a:rPr lang="en-US" altLang="ko-KR" b="1" smtClean="0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블록체인 전체 연산량의 </a:t>
            </a:r>
            <a:r>
              <a:rPr lang="en-US" altLang="ko-KR">
                <a:solidFill>
                  <a:srgbClr val="FF0000"/>
                </a:solidFill>
              </a:rPr>
              <a:t>50%</a:t>
            </a:r>
            <a:r>
              <a:rPr lang="ko-KR" altLang="en-US">
                <a:solidFill>
                  <a:srgbClr val="FF0000"/>
                </a:solidFill>
              </a:rPr>
              <a:t>이상을 보유한 채굴자는 </a:t>
            </a:r>
            <a:r>
              <a:rPr lang="en-US" altLang="ko-KR" smtClean="0">
                <a:solidFill>
                  <a:srgbClr val="FF0000"/>
                </a:solidFill>
              </a:rPr>
              <a:t/>
            </a:r>
            <a:br>
              <a:rPr lang="en-US" altLang="ko-KR" smtClean="0">
                <a:solidFill>
                  <a:srgbClr val="FF0000"/>
                </a:solidFill>
              </a:rPr>
            </a:br>
            <a:r>
              <a:rPr lang="ko-KR" altLang="en-US" smtClean="0">
                <a:solidFill>
                  <a:srgbClr val="FF0000"/>
                </a:solidFill>
              </a:rPr>
              <a:t>압도적인 </a:t>
            </a:r>
            <a:r>
              <a:rPr lang="ko-KR" altLang="en-US">
                <a:solidFill>
                  <a:srgbClr val="FF0000"/>
                </a:solidFill>
              </a:rPr>
              <a:t>채굴량을 바탕으로 전체 네트워크를 마음대로 결정할 수 </a:t>
            </a:r>
            <a:r>
              <a:rPr lang="ko-KR" altLang="en-US" smtClean="0">
                <a:solidFill>
                  <a:srgbClr val="FF0000"/>
                </a:solidFill>
              </a:rPr>
              <a:t>있게</a:t>
            </a:r>
            <a:r>
              <a:rPr lang="en-US" altLang="ko-KR" smtClean="0">
                <a:solidFill>
                  <a:srgbClr val="FF0000"/>
                </a:solidFill>
              </a:rPr>
              <a:t/>
            </a:r>
            <a:br>
              <a:rPr lang="en-US" altLang="ko-KR" smtClean="0">
                <a:solidFill>
                  <a:srgbClr val="FF0000"/>
                </a:solidFill>
              </a:rPr>
            </a:br>
            <a:r>
              <a:rPr lang="ko-KR" altLang="en-US" smtClean="0">
                <a:solidFill>
                  <a:srgbClr val="FF0000"/>
                </a:solidFill>
              </a:rPr>
              <a:t>되며 </a:t>
            </a:r>
            <a:r>
              <a:rPr lang="en-US" altLang="ko-KR">
                <a:solidFill>
                  <a:srgbClr val="FF0000"/>
                </a:solidFill>
              </a:rPr>
              <a:t>51%</a:t>
            </a:r>
            <a:r>
              <a:rPr lang="ko-KR" altLang="en-US">
                <a:solidFill>
                  <a:srgbClr val="FF0000"/>
                </a:solidFill>
              </a:rPr>
              <a:t>공격을 </a:t>
            </a:r>
            <a:r>
              <a:rPr lang="ko-KR" altLang="en-US" smtClean="0">
                <a:solidFill>
                  <a:srgbClr val="FF0000"/>
                </a:solidFill>
              </a:rPr>
              <a:t>감행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endParaRPr lang="ko-KR" altLang="en-US" b="1">
              <a:solidFill>
                <a:srgbClr val="FF0000"/>
              </a:solidFill>
            </a:endParaRPr>
          </a:p>
          <a:p>
            <a:pPr lvl="3"/>
            <a:r>
              <a:rPr lang="ko-KR" altLang="en-US"/>
              <a:t>해시 레이트가 높으면 이게 거의 불가능해짐</a:t>
            </a:r>
            <a:r>
              <a:rPr lang="en-US" altLang="ko-KR"/>
              <a:t> </a:t>
            </a:r>
          </a:p>
          <a:p>
            <a:pPr lvl="2"/>
            <a:endParaRPr lang="en-US" altLang="ko-KR"/>
          </a:p>
          <a:p>
            <a:pPr lvl="4"/>
            <a:endParaRPr lang="en-US" altLang="ko-KR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797152"/>
            <a:ext cx="3600400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027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해시 레이트</a:t>
            </a:r>
            <a:r>
              <a:rPr lang="en-US" altLang="ko-KR"/>
              <a:t>(Hash Rate)</a:t>
            </a:r>
            <a:endParaRPr lang="en-US" altLang="ko-KR" b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해시 </a:t>
            </a:r>
            <a:r>
              <a:rPr lang="ko-KR" altLang="en-US">
                <a:solidFill>
                  <a:schemeClr val="tx1"/>
                </a:solidFill>
              </a:rPr>
              <a:t>레이트는 </a:t>
            </a:r>
            <a:r>
              <a:rPr lang="ko-KR" altLang="en-US">
                <a:solidFill>
                  <a:srgbClr val="0000CC"/>
                </a:solidFill>
              </a:rPr>
              <a:t>가상화폐 네트워크의 보안과 </a:t>
            </a:r>
            <a:r>
              <a:rPr lang="ko-KR" altLang="en-US">
                <a:solidFill>
                  <a:schemeClr val="tx1"/>
                </a:solidFill>
              </a:rPr>
              <a:t>직결돼 있음</a:t>
            </a:r>
            <a:endParaRPr lang="en-US" altLang="ko-KR">
              <a:solidFill>
                <a:schemeClr val="tx1"/>
              </a:solidFill>
            </a:endParaRPr>
          </a:p>
          <a:p>
            <a:pPr lvl="2"/>
            <a:r>
              <a:rPr lang="en-US" altLang="ko-KR" b="1" smtClean="0">
                <a:solidFill>
                  <a:srgbClr val="FF0000"/>
                </a:solidFill>
              </a:rPr>
              <a:t>51</a:t>
            </a:r>
            <a:r>
              <a:rPr lang="en-US" altLang="ko-KR" b="1">
                <a:solidFill>
                  <a:srgbClr val="FF0000"/>
                </a:solidFill>
              </a:rPr>
              <a:t>% </a:t>
            </a:r>
            <a:r>
              <a:rPr lang="ko-KR" altLang="en-US" b="1" smtClean="0">
                <a:solidFill>
                  <a:srgbClr val="FF0000"/>
                </a:solidFill>
              </a:rPr>
              <a:t>공격 사례</a:t>
            </a:r>
            <a:endParaRPr lang="en-US" altLang="ko-KR" b="1" smtClean="0">
              <a:solidFill>
                <a:srgbClr val="FF0000"/>
              </a:solidFill>
            </a:endParaRPr>
          </a:p>
          <a:p>
            <a:pPr lvl="3"/>
            <a:r>
              <a:rPr lang="en-US" altLang="ko-KR" b="0">
                <a:solidFill>
                  <a:srgbClr val="006600"/>
                </a:solidFill>
              </a:rPr>
              <a:t>A: </a:t>
            </a:r>
            <a:r>
              <a:rPr lang="ko-KR" altLang="en-US" b="0">
                <a:solidFill>
                  <a:srgbClr val="006600"/>
                </a:solidFill>
              </a:rPr>
              <a:t>비트코인 네트워크 전체 해시 파워 중 </a:t>
            </a:r>
            <a:r>
              <a:rPr lang="en-US" altLang="ko-KR" b="0">
                <a:solidFill>
                  <a:srgbClr val="006600"/>
                </a:solidFill>
              </a:rPr>
              <a:t>51% </a:t>
            </a:r>
            <a:r>
              <a:rPr lang="ko-KR" altLang="en-US" b="0">
                <a:solidFill>
                  <a:srgbClr val="006600"/>
                </a:solidFill>
              </a:rPr>
              <a:t>이상을 가진 채굴자 및 거래자</a:t>
            </a:r>
          </a:p>
          <a:p>
            <a:pPr lvl="3"/>
            <a:r>
              <a:rPr lang="en-US" altLang="ko-KR" b="0">
                <a:solidFill>
                  <a:srgbClr val="006600"/>
                </a:solidFill>
              </a:rPr>
              <a:t>B: </a:t>
            </a:r>
            <a:r>
              <a:rPr lang="ko-KR" altLang="en-US" b="0">
                <a:solidFill>
                  <a:srgbClr val="006600"/>
                </a:solidFill>
              </a:rPr>
              <a:t>일반 거래자</a:t>
            </a:r>
          </a:p>
          <a:p>
            <a:pPr lvl="3"/>
            <a:r>
              <a:rPr lang="en-US" altLang="ko-KR" b="1" i="1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ko-KR" altLang="en-US" b="1" i="1">
                <a:solidFill>
                  <a:schemeClr val="accent6">
                    <a:lumMod val="75000"/>
                  </a:schemeClr>
                </a:solidFill>
              </a:rPr>
              <a:t>가 </a:t>
            </a:r>
            <a:r>
              <a:rPr lang="en-US" altLang="ko-KR" b="1" i="1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ko-KR" altLang="en-US" b="1" i="1">
                <a:solidFill>
                  <a:schemeClr val="accent6">
                    <a:lumMod val="75000"/>
                  </a:schemeClr>
                </a:solidFill>
              </a:rPr>
              <a:t>에게 악의적인 생각을 가지고 </a:t>
            </a:r>
            <a:r>
              <a:rPr lang="en-US" altLang="ko-KR" b="1" i="1">
                <a:solidFill>
                  <a:schemeClr val="accent6">
                    <a:lumMod val="75000"/>
                  </a:schemeClr>
                </a:solidFill>
              </a:rPr>
              <a:t>BTC</a:t>
            </a:r>
            <a:r>
              <a:rPr lang="ko-KR" altLang="en-US" b="1" i="1">
                <a:solidFill>
                  <a:schemeClr val="accent6">
                    <a:lumMod val="75000"/>
                  </a:schemeClr>
                </a:solidFill>
              </a:rPr>
              <a:t>를 판매하려고 </a:t>
            </a:r>
            <a:r>
              <a:rPr lang="ko-KR" altLang="en-US" b="1" i="1" smtClean="0">
                <a:solidFill>
                  <a:schemeClr val="accent6">
                    <a:lumMod val="75000"/>
                  </a:schemeClr>
                </a:solidFill>
              </a:rPr>
              <a:t>가정</a:t>
            </a:r>
            <a:r>
              <a:rPr lang="en-US" altLang="ko-KR" b="1" i="1" smtClean="0">
                <a:solidFill>
                  <a:schemeClr val="accent6">
                    <a:lumMod val="75000"/>
                  </a:schemeClr>
                </a:solidFill>
              </a:rPr>
              <a:t>!!!</a:t>
            </a:r>
            <a:endParaRPr lang="ko-KR" altLang="en-US" b="1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altLang="ko-KR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29001"/>
            <a:ext cx="2380308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581128"/>
            <a:ext cx="2880320" cy="1970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604042"/>
            <a:ext cx="5400600" cy="3065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44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mtClean="0"/>
              <a:t>51</a:t>
            </a:r>
            <a:r>
              <a:rPr lang="en-US" altLang="ko-KR"/>
              <a:t>% </a:t>
            </a:r>
            <a:r>
              <a:rPr lang="ko-KR" altLang="en-US" smtClean="0"/>
              <a:t>공격</a:t>
            </a:r>
            <a:endParaRPr lang="en-US" altLang="ko-KR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블록체인 </a:t>
            </a:r>
            <a:r>
              <a:rPr lang="ko-KR" altLang="en-US">
                <a:solidFill>
                  <a:schemeClr val="tx1"/>
                </a:solidFill>
              </a:rPr>
              <a:t>네트워크는 여러 사람이 동시에 장부를 들고 거래를 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ko-KR" altLang="en-US" smtClean="0">
                <a:solidFill>
                  <a:schemeClr val="tx1"/>
                </a:solidFill>
              </a:rPr>
              <a:t>기록하는 시스템 </a:t>
            </a:r>
            <a:r>
              <a:rPr lang="en-US" altLang="ko-KR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mtClean="0">
                <a:solidFill>
                  <a:schemeClr val="tx1"/>
                </a:solidFill>
              </a:rPr>
              <a:t>누구나 </a:t>
            </a:r>
            <a:r>
              <a:rPr lang="ko-KR" altLang="en-US">
                <a:solidFill>
                  <a:schemeClr val="tx1"/>
                </a:solidFill>
              </a:rPr>
              <a:t>거래가 맞는지 확인하고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rgbClr val="0000CC"/>
                </a:solidFill>
              </a:rPr>
              <a:t>다수의 </a:t>
            </a:r>
            <a:r>
              <a:rPr lang="ko-KR" altLang="en-US">
                <a:solidFill>
                  <a:srgbClr val="0000CC"/>
                </a:solidFill>
              </a:rPr>
              <a:t>사람들이 같은 기록을 인정하면 </a:t>
            </a:r>
            <a:r>
              <a:rPr lang="en-US" altLang="ko-KR">
                <a:solidFill>
                  <a:srgbClr val="0000CC"/>
                </a:solidFill>
              </a:rPr>
              <a:t>"</a:t>
            </a:r>
            <a:r>
              <a:rPr lang="ko-KR" altLang="en-US">
                <a:solidFill>
                  <a:srgbClr val="0000CC"/>
                </a:solidFill>
              </a:rPr>
              <a:t>진짜</a:t>
            </a:r>
            <a:r>
              <a:rPr lang="en-US" altLang="ko-KR">
                <a:solidFill>
                  <a:srgbClr val="0000CC"/>
                </a:solidFill>
              </a:rPr>
              <a:t>" </a:t>
            </a:r>
            <a:r>
              <a:rPr lang="ko-KR" altLang="en-US">
                <a:solidFill>
                  <a:srgbClr val="0000CC"/>
                </a:solidFill>
              </a:rPr>
              <a:t>거래로 </a:t>
            </a:r>
            <a:r>
              <a:rPr lang="ko-KR" altLang="en-US" smtClean="0">
                <a:solidFill>
                  <a:srgbClr val="0000CC"/>
                </a:solidFill>
              </a:rPr>
              <a:t>확정됨</a:t>
            </a:r>
            <a:r>
              <a:rPr lang="en-US" altLang="ko-KR" smtClean="0">
                <a:solidFill>
                  <a:srgbClr val="0000CC"/>
                </a:solidFill>
              </a:rPr>
              <a:t> </a:t>
            </a: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만약 </a:t>
            </a:r>
            <a:r>
              <a:rPr lang="ko-KR" altLang="en-US">
                <a:solidFill>
                  <a:srgbClr val="FF0000"/>
                </a:solidFill>
              </a:rPr>
              <a:t>절반 이상</a:t>
            </a:r>
            <a:r>
              <a:rPr lang="en-US" altLang="ko-KR">
                <a:solidFill>
                  <a:srgbClr val="FF0000"/>
                </a:solidFill>
              </a:rPr>
              <a:t>(51% </a:t>
            </a:r>
            <a:r>
              <a:rPr lang="ko-KR" altLang="en-US">
                <a:solidFill>
                  <a:srgbClr val="FF0000"/>
                </a:solidFill>
              </a:rPr>
              <a:t>이상</a:t>
            </a:r>
            <a:r>
              <a:rPr lang="en-US" altLang="ko-KR">
                <a:solidFill>
                  <a:srgbClr val="FF0000"/>
                </a:solidFill>
              </a:rPr>
              <a:t>)</a:t>
            </a:r>
            <a:r>
              <a:rPr lang="ko-KR" altLang="en-US">
                <a:solidFill>
                  <a:srgbClr val="FF0000"/>
                </a:solidFill>
              </a:rPr>
              <a:t>의 사람들이 짜고 거짓 장부를 밀어붙이면 </a:t>
            </a:r>
            <a:r>
              <a:rPr lang="en-US" altLang="ko-KR" smtClean="0">
                <a:solidFill>
                  <a:srgbClr val="FF0000"/>
                </a:solidFill>
              </a:rPr>
              <a:t/>
            </a:r>
            <a:br>
              <a:rPr lang="en-US" altLang="ko-KR" smtClean="0">
                <a:solidFill>
                  <a:srgbClr val="FF0000"/>
                </a:solidFill>
              </a:rPr>
            </a:br>
            <a:r>
              <a:rPr lang="ko-KR" altLang="en-US" smtClean="0">
                <a:solidFill>
                  <a:srgbClr val="FF0000"/>
                </a:solidFill>
              </a:rPr>
              <a:t>어떤 </a:t>
            </a:r>
            <a:r>
              <a:rPr lang="ko-KR" altLang="en-US">
                <a:solidFill>
                  <a:srgbClr val="FF0000"/>
                </a:solidFill>
              </a:rPr>
              <a:t>일이 생길까요</a:t>
            </a:r>
            <a:r>
              <a:rPr lang="en-US" altLang="ko-KR" smtClean="0">
                <a:solidFill>
                  <a:srgbClr val="FF0000"/>
                </a:solidFill>
              </a:rPr>
              <a:t>?</a:t>
            </a:r>
          </a:p>
          <a:p>
            <a:pPr lvl="2"/>
            <a:r>
              <a:rPr lang="ko-KR" altLang="en-US" smtClean="0"/>
              <a:t>나머지 </a:t>
            </a:r>
            <a:r>
              <a:rPr lang="ko-KR" altLang="en-US"/>
              <a:t>소수</a:t>
            </a:r>
            <a:r>
              <a:rPr lang="en-US" altLang="ko-KR"/>
              <a:t>(49%)</a:t>
            </a:r>
            <a:r>
              <a:rPr lang="ko-KR" altLang="en-US"/>
              <a:t>가 </a:t>
            </a:r>
            <a:r>
              <a:rPr lang="en-US" altLang="ko-KR"/>
              <a:t>"</a:t>
            </a:r>
            <a:r>
              <a:rPr lang="ko-KR" altLang="en-US"/>
              <a:t>아니야</a:t>
            </a:r>
            <a:r>
              <a:rPr lang="en-US" altLang="ko-KR"/>
              <a:t>!"</a:t>
            </a:r>
            <a:r>
              <a:rPr lang="ko-KR" altLang="en-US"/>
              <a:t>라고 해도</a:t>
            </a:r>
            <a:r>
              <a:rPr lang="en-US" altLang="ko-KR"/>
              <a:t>, </a:t>
            </a:r>
            <a:r>
              <a:rPr lang="ko-KR" altLang="en-US"/>
              <a:t>다수결 원칙 때문에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결국 </a:t>
            </a:r>
            <a:r>
              <a:rPr lang="ko-KR" altLang="en-US"/>
              <a:t>거짓 장부가 </a:t>
            </a:r>
            <a:r>
              <a:rPr lang="en-US" altLang="ko-KR"/>
              <a:t>"</a:t>
            </a:r>
            <a:r>
              <a:rPr lang="ko-KR" altLang="en-US"/>
              <a:t>진짜</a:t>
            </a:r>
            <a:r>
              <a:rPr lang="en-US" altLang="ko-KR"/>
              <a:t>"</a:t>
            </a:r>
            <a:r>
              <a:rPr lang="ko-KR" altLang="en-US"/>
              <a:t>로 </a:t>
            </a:r>
            <a:r>
              <a:rPr lang="ko-KR" altLang="en-US" smtClean="0"/>
              <a:t>인정됨</a:t>
            </a:r>
            <a:endParaRPr lang="en-US" altLang="ko-KR" smtClean="0"/>
          </a:p>
          <a:p>
            <a:pPr lvl="1"/>
            <a:r>
              <a:rPr lang="ko-KR" altLang="en-US" smtClean="0"/>
              <a:t>블록체인에서는</a:t>
            </a:r>
            <a:r>
              <a:rPr lang="en-US" altLang="ko-KR" smtClean="0"/>
              <a:t>?</a:t>
            </a:r>
          </a:p>
          <a:p>
            <a:pPr lvl="2"/>
            <a:r>
              <a:rPr lang="ko-KR" altLang="en-US" smtClean="0"/>
              <a:t>블록체인은 </a:t>
            </a:r>
            <a:r>
              <a:rPr lang="ko-KR" altLang="en-US"/>
              <a:t>“채굴자</a:t>
            </a:r>
            <a:r>
              <a:rPr lang="en-US" altLang="ko-KR"/>
              <a:t>(</a:t>
            </a:r>
            <a:r>
              <a:rPr lang="ko-KR" altLang="en-US"/>
              <a:t>또는 검증자</a:t>
            </a:r>
            <a:r>
              <a:rPr lang="en-US" altLang="ko-KR"/>
              <a:t>)”</a:t>
            </a:r>
            <a:r>
              <a:rPr lang="ko-KR" altLang="en-US"/>
              <a:t>들이 </a:t>
            </a:r>
            <a:r>
              <a:rPr lang="ko-KR" altLang="en-US" smtClean="0"/>
              <a:t>연산력</a:t>
            </a:r>
            <a:r>
              <a:rPr lang="en-US" altLang="ko-KR"/>
              <a:t>(</a:t>
            </a:r>
            <a:r>
              <a:rPr lang="ko-KR" altLang="en-US"/>
              <a:t>또는 지분</a:t>
            </a:r>
            <a:r>
              <a:rPr lang="en-US" altLang="ko-KR" smtClean="0"/>
              <a:t>)</a:t>
            </a:r>
            <a:r>
              <a:rPr lang="ko-KR" altLang="en-US" smtClean="0"/>
              <a:t>을 </a:t>
            </a:r>
            <a:r>
              <a:rPr lang="ko-KR" altLang="en-US"/>
              <a:t>모아서 거래를 </a:t>
            </a:r>
            <a:r>
              <a:rPr lang="ko-KR" altLang="en-US" smtClean="0"/>
              <a:t>검증함</a:t>
            </a:r>
            <a:endParaRPr lang="en-US" altLang="ko-KR" smtClean="0"/>
          </a:p>
          <a:p>
            <a:pPr lvl="2"/>
            <a:r>
              <a:rPr lang="ko-KR" altLang="en-US" smtClean="0"/>
              <a:t>한 </a:t>
            </a:r>
            <a:r>
              <a:rPr lang="ko-KR" altLang="en-US"/>
              <a:t>사람이 </a:t>
            </a:r>
            <a:r>
              <a:rPr lang="ko-KR" altLang="en-US" smtClean="0"/>
              <a:t>전체 </a:t>
            </a:r>
            <a:r>
              <a:rPr lang="ko-KR" altLang="en-US"/>
              <a:t>연산력의 절반 이상</a:t>
            </a:r>
            <a:r>
              <a:rPr lang="en-US" altLang="ko-KR"/>
              <a:t>(&gt;50</a:t>
            </a:r>
            <a:r>
              <a:rPr lang="en-US" altLang="ko-KR" smtClean="0"/>
              <a:t>%)</a:t>
            </a:r>
            <a:r>
              <a:rPr lang="ko-KR" altLang="en-US" smtClean="0"/>
              <a:t>을 </a:t>
            </a:r>
            <a:r>
              <a:rPr lang="ko-KR" altLang="en-US"/>
              <a:t>차지하면</a:t>
            </a:r>
            <a:r>
              <a:rPr lang="en-US" altLang="ko-KR" smtClean="0"/>
              <a:t>, </a:t>
            </a:r>
            <a:r>
              <a:rPr lang="ko-KR" altLang="en-US" b="1" smtClean="0">
                <a:solidFill>
                  <a:srgbClr val="006600"/>
                </a:solidFill>
              </a:rPr>
              <a:t>자신에게 </a:t>
            </a:r>
            <a:r>
              <a:rPr lang="en-US" altLang="ko-KR" b="1" smtClean="0">
                <a:solidFill>
                  <a:srgbClr val="006600"/>
                </a:solidFill>
              </a:rPr>
              <a:t/>
            </a:r>
            <a:br>
              <a:rPr lang="en-US" altLang="ko-KR" b="1" smtClean="0">
                <a:solidFill>
                  <a:srgbClr val="006600"/>
                </a:solidFill>
              </a:rPr>
            </a:br>
            <a:r>
              <a:rPr lang="ko-KR" altLang="en-US" b="1" smtClean="0">
                <a:solidFill>
                  <a:srgbClr val="006600"/>
                </a:solidFill>
              </a:rPr>
              <a:t>유리한 </a:t>
            </a:r>
            <a:r>
              <a:rPr lang="ko-KR" altLang="en-US" b="1">
                <a:solidFill>
                  <a:srgbClr val="006600"/>
                </a:solidFill>
              </a:rPr>
              <a:t>블록만 선택적으로 승인할 수 있고</a:t>
            </a:r>
            <a:r>
              <a:rPr lang="en-US" altLang="ko-KR" b="1" smtClean="0">
                <a:solidFill>
                  <a:srgbClr val="006600"/>
                </a:solidFill>
              </a:rPr>
              <a:t>, </a:t>
            </a:r>
            <a:r>
              <a:rPr lang="ko-KR" altLang="en-US" b="1" smtClean="0">
                <a:solidFill>
                  <a:srgbClr val="006600"/>
                </a:solidFill>
              </a:rPr>
              <a:t>다음 같은 일이 가능함</a:t>
            </a:r>
            <a:r>
              <a:rPr lang="en-US" altLang="ko-KR" b="1" smtClean="0">
                <a:solidFill>
                  <a:srgbClr val="006600"/>
                </a:solidFill>
              </a:rPr>
              <a:t> </a:t>
            </a:r>
          </a:p>
          <a:p>
            <a:pPr lvl="3"/>
            <a:r>
              <a:rPr lang="ko-KR" altLang="en-US" smtClean="0">
                <a:solidFill>
                  <a:srgbClr val="FF0000"/>
                </a:solidFill>
              </a:rPr>
              <a:t>이중지불 </a:t>
            </a:r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같은 코인을 두 번 쓰기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</a:p>
          <a:p>
            <a:pPr lvl="3"/>
            <a:r>
              <a:rPr lang="ko-KR" altLang="en-US" smtClean="0">
                <a:solidFill>
                  <a:srgbClr val="FF0000"/>
                </a:solidFill>
              </a:rPr>
              <a:t>다른 </a:t>
            </a:r>
            <a:r>
              <a:rPr lang="ko-KR" altLang="en-US">
                <a:solidFill>
                  <a:srgbClr val="FF0000"/>
                </a:solidFill>
              </a:rPr>
              <a:t>사람의 거래 </a:t>
            </a:r>
            <a:r>
              <a:rPr lang="ko-KR" altLang="en-US" smtClean="0">
                <a:solidFill>
                  <a:srgbClr val="FF0000"/>
                </a:solidFill>
              </a:rPr>
              <a:t>무효화</a:t>
            </a:r>
            <a:endParaRPr lang="en-US" altLang="ko-KR" smtClean="0">
              <a:solidFill>
                <a:srgbClr val="FF0000"/>
              </a:solidFill>
            </a:endParaRPr>
          </a:p>
          <a:p>
            <a:pPr lvl="3"/>
            <a:r>
              <a:rPr lang="ko-KR" altLang="en-US" smtClean="0">
                <a:solidFill>
                  <a:srgbClr val="FF0000"/>
                </a:solidFill>
              </a:rPr>
              <a:t>네트워크 </a:t>
            </a:r>
            <a:r>
              <a:rPr lang="ko-KR" altLang="en-US">
                <a:solidFill>
                  <a:srgbClr val="FF0000"/>
                </a:solidFill>
              </a:rPr>
              <a:t>교란</a:t>
            </a:r>
            <a:br>
              <a:rPr lang="ko-KR" altLang="en-US">
                <a:solidFill>
                  <a:srgbClr val="FF0000"/>
                </a:solidFill>
              </a:rPr>
            </a:br>
            <a:endParaRPr lang="en-US" altLang="ko-KR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00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smtClean="0"/>
              <a:t>블록체인의 개요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C00000"/>
                </a:solidFill>
                <a:latin typeface="+mn-ea"/>
                <a:ea typeface="+mn-ea"/>
              </a:rPr>
              <a:t>블록체인 </a:t>
            </a:r>
            <a:r>
              <a:rPr lang="ko-KR" altLang="en-US" smtClean="0">
                <a:solidFill>
                  <a:srgbClr val="C00000"/>
                </a:solidFill>
                <a:latin typeface="+mn-ea"/>
                <a:ea typeface="+mn-ea"/>
              </a:rPr>
              <a:t>응용분야와 진화 </a:t>
            </a:r>
            <a:r>
              <a:rPr lang="ko-KR" altLang="en-US">
                <a:solidFill>
                  <a:srgbClr val="C00000"/>
                </a:solidFill>
                <a:latin typeface="+mn-ea"/>
                <a:ea typeface="+mn-ea"/>
              </a:rPr>
              <a:t>및 생태계</a:t>
            </a:r>
          </a:p>
        </p:txBody>
      </p:sp>
    </p:spTree>
    <p:extLst>
      <p:ext uri="{BB962C8B-B14F-4D97-AF65-F5344CB8AC3E}">
        <p14:creationId xmlns:p14="http://schemas.microsoft.com/office/powerpoint/2010/main" val="2134779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이중지불</a:t>
            </a:r>
            <a:r>
              <a:rPr lang="en-US" altLang="ko-KR"/>
              <a:t>(Double Spending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/>
              <a:t>당신이 편의점에서 </a:t>
            </a:r>
            <a:r>
              <a:rPr lang="ko-KR" altLang="en-US" smtClean="0"/>
              <a:t>라면</a:t>
            </a:r>
            <a:r>
              <a:rPr lang="en-US" altLang="ko-KR"/>
              <a:t>(1</a:t>
            </a:r>
            <a:r>
              <a:rPr lang="ko-KR" altLang="en-US"/>
              <a:t>천 원</a:t>
            </a:r>
            <a:r>
              <a:rPr lang="en-US" altLang="ko-KR" smtClean="0"/>
              <a:t>)</a:t>
            </a:r>
            <a:r>
              <a:rPr lang="ko-KR" altLang="en-US" smtClean="0"/>
              <a:t>을 </a:t>
            </a:r>
            <a:r>
              <a:rPr lang="ko-KR" altLang="en-US"/>
              <a:t>샀다고 </a:t>
            </a:r>
            <a:r>
              <a:rPr lang="ko-KR" altLang="en-US" smtClean="0"/>
              <a:t>가정</a:t>
            </a:r>
            <a:r>
              <a:rPr lang="en-US" altLang="ko-KR" smtClean="0"/>
              <a:t>!!!</a:t>
            </a:r>
          </a:p>
          <a:p>
            <a:pPr lvl="2"/>
            <a:r>
              <a:rPr lang="ko-KR" altLang="en-US" smtClean="0"/>
              <a:t>계산할 </a:t>
            </a:r>
            <a:r>
              <a:rPr lang="ko-KR" altLang="en-US"/>
              <a:t>때 블록체인 네트워크가 “이 거래 맞다</a:t>
            </a:r>
            <a:r>
              <a:rPr lang="en-US" altLang="ko-KR"/>
              <a:t>!” </a:t>
            </a:r>
            <a:r>
              <a:rPr lang="ko-KR" altLang="en-US"/>
              <a:t>하고 </a:t>
            </a:r>
            <a:r>
              <a:rPr lang="ko-KR" altLang="en-US" smtClean="0"/>
              <a:t>기록</a:t>
            </a:r>
            <a:endParaRPr lang="en-US" altLang="ko-KR" smtClean="0"/>
          </a:p>
          <a:p>
            <a:pPr lvl="2"/>
            <a:r>
              <a:rPr lang="ko-KR" altLang="en-US" u="sng" smtClean="0"/>
              <a:t>공격자가 </a:t>
            </a:r>
            <a:r>
              <a:rPr lang="ko-KR" altLang="en-US" u="sng"/>
              <a:t>전체 연산력의 </a:t>
            </a:r>
            <a:r>
              <a:rPr lang="en-US" altLang="ko-KR" u="sng"/>
              <a:t>51%</a:t>
            </a:r>
            <a:r>
              <a:rPr lang="ko-KR" altLang="en-US" u="sng"/>
              <a:t>를 차지하고 있으면</a:t>
            </a:r>
            <a:r>
              <a:rPr lang="en-US" altLang="ko-KR" u="sng" smtClean="0"/>
              <a:t>, </a:t>
            </a:r>
            <a:r>
              <a:rPr lang="ko-KR" altLang="en-US" u="sng" smtClean="0"/>
              <a:t>실제로는 </a:t>
            </a:r>
            <a:r>
              <a:rPr lang="ko-KR" altLang="en-US" u="sng"/>
              <a:t>라면을 </a:t>
            </a:r>
            <a:r>
              <a:rPr lang="en-US" altLang="ko-KR" u="sng" smtClean="0"/>
              <a:t/>
            </a:r>
            <a:br>
              <a:rPr lang="en-US" altLang="ko-KR" u="sng" smtClean="0"/>
            </a:br>
            <a:r>
              <a:rPr lang="ko-KR" altLang="en-US" u="sng" smtClean="0"/>
              <a:t>받아갔는데 자기 </a:t>
            </a:r>
            <a:r>
              <a:rPr lang="ko-KR" altLang="en-US" u="sng"/>
              <a:t>쪽 장부</a:t>
            </a:r>
            <a:r>
              <a:rPr lang="en-US" altLang="ko-KR" u="sng"/>
              <a:t>(</a:t>
            </a:r>
            <a:r>
              <a:rPr lang="ko-KR" altLang="en-US" u="sng"/>
              <a:t>블록</a:t>
            </a:r>
            <a:r>
              <a:rPr lang="en-US" altLang="ko-KR" u="sng"/>
              <a:t>)</a:t>
            </a:r>
            <a:r>
              <a:rPr lang="ko-KR" altLang="en-US" u="sng"/>
              <a:t>에서는 </a:t>
            </a:r>
            <a:r>
              <a:rPr lang="ko-KR" altLang="en-US" u="sng" smtClean="0"/>
              <a:t>“</a:t>
            </a:r>
            <a:r>
              <a:rPr lang="ko-KR" altLang="en-US" u="sng"/>
              <a:t>라면 안 샀다</a:t>
            </a:r>
            <a:r>
              <a:rPr lang="ko-KR" altLang="en-US" u="sng" smtClean="0"/>
              <a:t>”고 </a:t>
            </a:r>
            <a:r>
              <a:rPr lang="en-US" altLang="ko-KR" u="sng" smtClean="0"/>
              <a:t/>
            </a:r>
            <a:br>
              <a:rPr lang="en-US" altLang="ko-KR" u="sng" smtClean="0"/>
            </a:br>
            <a:r>
              <a:rPr lang="ko-KR" altLang="en-US" u="sng" smtClean="0"/>
              <a:t>새로 </a:t>
            </a:r>
            <a:r>
              <a:rPr lang="ko-KR" altLang="en-US" u="sng"/>
              <a:t>기록해버릴 수 </a:t>
            </a:r>
            <a:r>
              <a:rPr lang="ko-KR" altLang="en-US" u="sng" smtClean="0"/>
              <a:t>있음</a:t>
            </a:r>
            <a:endParaRPr lang="en-US" altLang="ko-KR" u="sng" smtClean="0"/>
          </a:p>
          <a:p>
            <a:pPr lvl="2"/>
            <a:r>
              <a:rPr lang="ko-KR" altLang="en-US" smtClean="0"/>
              <a:t>결국 </a:t>
            </a:r>
            <a:r>
              <a:rPr lang="ko-KR" altLang="en-US"/>
              <a:t>장부에는 돈을 안 쓴 걸로 남고</a:t>
            </a:r>
            <a:r>
              <a:rPr lang="en-US" altLang="ko-KR"/>
              <a:t>, </a:t>
            </a:r>
            <a:r>
              <a:rPr lang="ko-KR" altLang="en-US"/>
              <a:t>공격자는 라면도 가져가고 돈도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그대로 가짐</a:t>
            </a:r>
            <a:endParaRPr lang="en-US" altLang="ko-KR" smtClean="0"/>
          </a:p>
          <a:p>
            <a:pPr lvl="1"/>
            <a:r>
              <a:rPr lang="ko-KR" altLang="en-US"/>
              <a:t>블록체인 택시 앱에서 요금 </a:t>
            </a:r>
            <a:r>
              <a:rPr lang="en-US" altLang="ko-KR"/>
              <a:t>2</a:t>
            </a:r>
            <a:r>
              <a:rPr lang="ko-KR" altLang="en-US"/>
              <a:t>만 원을 </a:t>
            </a:r>
            <a:r>
              <a:rPr lang="ko-KR" altLang="en-US" smtClean="0"/>
              <a:t>결제하는 경우</a:t>
            </a:r>
            <a:endParaRPr lang="en-US" altLang="ko-KR" smtClean="0"/>
          </a:p>
          <a:p>
            <a:pPr lvl="2"/>
            <a:r>
              <a:rPr lang="ko-KR" altLang="en-US" smtClean="0"/>
              <a:t>택시기사 </a:t>
            </a:r>
            <a:r>
              <a:rPr lang="ko-KR" altLang="en-US"/>
              <a:t>네트워크에는 결제가 </a:t>
            </a:r>
            <a:r>
              <a:rPr lang="ko-KR" altLang="en-US" smtClean="0"/>
              <a:t>기록됨</a:t>
            </a:r>
            <a:endParaRPr lang="en-US" altLang="ko-KR" smtClean="0"/>
          </a:p>
          <a:p>
            <a:pPr lvl="2"/>
            <a:r>
              <a:rPr lang="ko-KR" altLang="en-US" u="sng" smtClean="0"/>
              <a:t>하지만 </a:t>
            </a:r>
            <a:r>
              <a:rPr lang="ko-KR" altLang="en-US" u="sng"/>
              <a:t>공격자가 </a:t>
            </a:r>
            <a:r>
              <a:rPr lang="en-US" altLang="ko-KR" u="sng"/>
              <a:t>51% </a:t>
            </a:r>
            <a:r>
              <a:rPr lang="ko-KR" altLang="en-US" u="sng"/>
              <a:t>연산력을 갖고 있다면</a:t>
            </a:r>
            <a:r>
              <a:rPr lang="en-US" altLang="ko-KR" u="sng"/>
              <a:t>, </a:t>
            </a:r>
            <a:r>
              <a:rPr lang="en-US" altLang="ko-KR" u="sng" smtClean="0"/>
              <a:t>“</a:t>
            </a:r>
            <a:r>
              <a:rPr lang="ko-KR" altLang="en-US" u="sng"/>
              <a:t>결제 취소 블록</a:t>
            </a:r>
            <a:r>
              <a:rPr lang="ko-KR" altLang="en-US" u="sng" smtClean="0"/>
              <a:t>”을 </a:t>
            </a:r>
            <a:r>
              <a:rPr lang="ko-KR" altLang="en-US" u="sng"/>
              <a:t>만들어 </a:t>
            </a:r>
            <a:r>
              <a:rPr lang="en-US" altLang="ko-KR" u="sng" smtClean="0"/>
              <a:t/>
            </a:r>
            <a:br>
              <a:rPr lang="en-US" altLang="ko-KR" u="sng" smtClean="0"/>
            </a:br>
            <a:r>
              <a:rPr lang="ko-KR" altLang="en-US" u="sng" smtClean="0"/>
              <a:t>덮어씌움</a:t>
            </a:r>
            <a:endParaRPr lang="en-US" altLang="ko-KR" u="sng" smtClean="0"/>
          </a:p>
          <a:p>
            <a:pPr lvl="2"/>
            <a:r>
              <a:rPr lang="ko-KR" altLang="en-US" smtClean="0"/>
              <a:t>기사는 </a:t>
            </a:r>
            <a:r>
              <a:rPr lang="ko-KR" altLang="en-US"/>
              <a:t>돈 못 받고</a:t>
            </a:r>
            <a:r>
              <a:rPr lang="en-US" altLang="ko-KR"/>
              <a:t>, </a:t>
            </a:r>
            <a:r>
              <a:rPr lang="ko-KR" altLang="en-US"/>
              <a:t>공격자는 무료 택시를 탄 것과 </a:t>
            </a:r>
            <a:r>
              <a:rPr lang="ko-KR" altLang="en-US" smtClean="0"/>
              <a:t>같음</a:t>
            </a:r>
            <a:endParaRPr lang="en-US" altLang="ko-KR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08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같은 블록 안에서 이중지불이 </a:t>
            </a:r>
            <a:r>
              <a:rPr lang="ko-KR" altLang="en-US" smtClean="0"/>
              <a:t>가능한가</a:t>
            </a:r>
            <a:r>
              <a:rPr lang="en-US" altLang="ko-KR" smtClean="0"/>
              <a:t>?</a:t>
            </a:r>
          </a:p>
          <a:p>
            <a:pPr lvl="1"/>
            <a:r>
              <a:rPr lang="ko-KR" altLang="en-US">
                <a:solidFill>
                  <a:schemeClr val="tx1"/>
                </a:solidFill>
              </a:rPr>
              <a:t>같은 블록 안에서는 이중지불이 일어나지 </a:t>
            </a:r>
            <a:r>
              <a:rPr lang="ko-KR" altLang="en-US" smtClean="0">
                <a:solidFill>
                  <a:schemeClr val="tx1"/>
                </a:solidFill>
              </a:rPr>
              <a:t>않음 </a:t>
            </a:r>
            <a:r>
              <a:rPr lang="en-US" altLang="ko-KR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mtClean="0">
                <a:solidFill>
                  <a:srgbClr val="0000CC"/>
                </a:solidFill>
              </a:rPr>
              <a:t>블록을 </a:t>
            </a:r>
            <a:r>
              <a:rPr lang="ko-KR" altLang="en-US">
                <a:solidFill>
                  <a:srgbClr val="0000CC"/>
                </a:solidFill>
              </a:rPr>
              <a:t>만드는 </a:t>
            </a:r>
            <a:r>
              <a:rPr lang="en-US" altLang="ko-KR" smtClean="0">
                <a:solidFill>
                  <a:srgbClr val="0000CC"/>
                </a:solidFill>
              </a:rPr>
              <a:t/>
            </a:r>
            <a:br>
              <a:rPr lang="en-US" altLang="ko-KR" smtClean="0">
                <a:solidFill>
                  <a:srgbClr val="0000CC"/>
                </a:solidFill>
              </a:rPr>
            </a:br>
            <a:r>
              <a:rPr lang="ko-KR" altLang="en-US" smtClean="0">
                <a:solidFill>
                  <a:srgbClr val="0000CC"/>
                </a:solidFill>
              </a:rPr>
              <a:t>과정에서 </a:t>
            </a:r>
            <a:r>
              <a:rPr lang="ko-KR" altLang="en-US">
                <a:solidFill>
                  <a:srgbClr val="0000CC"/>
                </a:solidFill>
              </a:rPr>
              <a:t>중복된 입력</a:t>
            </a:r>
            <a:r>
              <a:rPr lang="en-US" altLang="ko-KR">
                <a:solidFill>
                  <a:srgbClr val="0000CC"/>
                </a:solidFill>
              </a:rPr>
              <a:t>(</a:t>
            </a:r>
            <a:r>
              <a:rPr lang="ko-KR" altLang="en-US">
                <a:solidFill>
                  <a:srgbClr val="0000CC"/>
                </a:solidFill>
              </a:rPr>
              <a:t>같은 코인을 두 번 쓰는 거래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  <a:r>
              <a:rPr lang="ko-KR" altLang="en-US" smtClean="0">
                <a:solidFill>
                  <a:srgbClr val="0000CC"/>
                </a:solidFill>
              </a:rPr>
              <a:t>은 </a:t>
            </a:r>
            <a:r>
              <a:rPr lang="ko-KR" altLang="en-US">
                <a:solidFill>
                  <a:srgbClr val="0000CC"/>
                </a:solidFill>
              </a:rPr>
              <a:t>네트워크 검증 규칙에 의해 바로 거부되기 </a:t>
            </a:r>
            <a:r>
              <a:rPr lang="ko-KR" altLang="en-US" smtClean="0">
                <a:solidFill>
                  <a:srgbClr val="0000CC"/>
                </a:solidFill>
              </a:rPr>
              <a:t>때문임</a:t>
            </a:r>
            <a:endParaRPr lang="en-US" altLang="ko-KR">
              <a:solidFill>
                <a:srgbClr val="0000CC"/>
              </a:solidFill>
            </a:endParaRPr>
          </a:p>
          <a:p>
            <a:pPr lvl="1"/>
            <a:r>
              <a:rPr lang="ko-KR" altLang="en-US" smtClean="0"/>
              <a:t>거래 </a:t>
            </a:r>
            <a:r>
              <a:rPr lang="ko-KR" altLang="en-US"/>
              <a:t>검증 규칙</a:t>
            </a:r>
          </a:p>
          <a:p>
            <a:pPr lvl="2"/>
            <a:r>
              <a:rPr lang="ko-KR" altLang="en-US"/>
              <a:t>노드들은 블록에 들어온 거래가 이미 </a:t>
            </a:r>
            <a:r>
              <a:rPr lang="ko-KR" altLang="en-US" u="sng">
                <a:solidFill>
                  <a:srgbClr val="FF0000"/>
                </a:solidFill>
              </a:rPr>
              <a:t>소비된 코인</a:t>
            </a:r>
            <a:r>
              <a:rPr lang="en-US" altLang="ko-KR" u="sng">
                <a:solidFill>
                  <a:srgbClr val="FF0000"/>
                </a:solidFill>
              </a:rPr>
              <a:t>(</a:t>
            </a:r>
            <a:r>
              <a:rPr lang="en-US" altLang="ko-KR" u="sng" smtClean="0">
                <a:solidFill>
                  <a:srgbClr val="FF0000"/>
                </a:solidFill>
              </a:rPr>
              <a:t>UTXO; </a:t>
            </a:r>
            <a:r>
              <a:rPr lang="en-US" altLang="ko-KR" b="1" u="sng" smtClean="0">
                <a:solidFill>
                  <a:srgbClr val="FF0000"/>
                </a:solidFill>
              </a:rPr>
              <a:t>Unspent </a:t>
            </a:r>
            <a:r>
              <a:rPr lang="en-US" altLang="ko-KR" b="1" u="sng">
                <a:solidFill>
                  <a:srgbClr val="FF0000"/>
                </a:solidFill>
              </a:rPr>
              <a:t>Transaction </a:t>
            </a:r>
            <a:r>
              <a:rPr lang="en-US" altLang="ko-KR" b="1" u="sng" smtClean="0">
                <a:solidFill>
                  <a:srgbClr val="FF0000"/>
                </a:solidFill>
              </a:rPr>
              <a:t>Output</a:t>
            </a:r>
            <a:r>
              <a:rPr lang="en-US" altLang="ko-KR" u="sng" smtClean="0">
                <a:solidFill>
                  <a:srgbClr val="FF0000"/>
                </a:solidFill>
              </a:rPr>
              <a:t>, </a:t>
            </a:r>
            <a:r>
              <a:rPr lang="ko-KR" altLang="en-US" u="sng" smtClean="0">
                <a:solidFill>
                  <a:srgbClr val="FF0000"/>
                </a:solidFill>
              </a:rPr>
              <a:t>사용되지 </a:t>
            </a:r>
            <a:r>
              <a:rPr lang="ko-KR" altLang="en-US" u="sng">
                <a:solidFill>
                  <a:srgbClr val="FF0000"/>
                </a:solidFill>
              </a:rPr>
              <a:t>않은 거래 출력값</a:t>
            </a:r>
            <a:r>
              <a:rPr lang="en-US" altLang="ko-KR" u="sng" smtClean="0">
                <a:solidFill>
                  <a:srgbClr val="FF0000"/>
                </a:solidFill>
              </a:rPr>
              <a:t>)</a:t>
            </a:r>
            <a:r>
              <a:rPr lang="ko-KR" altLang="en-US" u="sng">
                <a:solidFill>
                  <a:srgbClr val="FF0000"/>
                </a:solidFill>
              </a:rPr>
              <a:t>인지 </a:t>
            </a:r>
            <a:r>
              <a:rPr lang="ko-KR" altLang="en-US"/>
              <a:t>아닌지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확인함</a:t>
            </a:r>
            <a:endParaRPr lang="en-US" altLang="ko-KR" smtClean="0"/>
          </a:p>
          <a:p>
            <a:pPr lvl="2"/>
            <a:r>
              <a:rPr lang="ko-KR" altLang="en-US" smtClean="0"/>
              <a:t>같은 </a:t>
            </a:r>
            <a:r>
              <a:rPr lang="ko-KR" altLang="en-US"/>
              <a:t>블록 안에서 두 번 쓰려고 하면 → 첫 번째 거래 이후에 두 번째 거래는 무효 </a:t>
            </a:r>
            <a:r>
              <a:rPr lang="ko-KR" altLang="en-US" smtClean="0"/>
              <a:t>처리됨</a:t>
            </a:r>
            <a:endParaRPr lang="en-US" altLang="ko-KR"/>
          </a:p>
          <a:p>
            <a:pPr lvl="1"/>
            <a:r>
              <a:rPr lang="ko-KR" altLang="en-US"/>
              <a:t>채굴자</a:t>
            </a:r>
            <a:r>
              <a:rPr lang="en-US" altLang="ko-KR"/>
              <a:t>/</a:t>
            </a:r>
            <a:r>
              <a:rPr lang="ko-KR" altLang="en-US"/>
              <a:t>검증자의 역할</a:t>
            </a:r>
          </a:p>
          <a:p>
            <a:pPr lvl="2"/>
            <a:r>
              <a:rPr lang="ko-KR" altLang="en-US"/>
              <a:t>블록 생성자는 수수료</a:t>
            </a:r>
            <a:r>
              <a:rPr lang="en-US" altLang="ko-KR"/>
              <a:t>(</a:t>
            </a:r>
            <a:r>
              <a:rPr lang="ko-KR" altLang="en-US"/>
              <a:t>수익</a:t>
            </a:r>
            <a:r>
              <a:rPr lang="en-US" altLang="ko-KR"/>
              <a:t>)</a:t>
            </a:r>
            <a:r>
              <a:rPr lang="ko-KR" altLang="en-US"/>
              <a:t>를 얻고 </a:t>
            </a:r>
            <a:r>
              <a:rPr lang="ko-KR" altLang="en-US" smtClean="0"/>
              <a:t>싶어함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/>
              <a:t>검증에서 </a:t>
            </a:r>
            <a:r>
              <a:rPr lang="ko-KR" altLang="en-US"/>
              <a:t>무효가 날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거래</a:t>
            </a:r>
            <a:r>
              <a:rPr lang="en-US" altLang="ko-KR"/>
              <a:t>(</a:t>
            </a:r>
            <a:r>
              <a:rPr lang="ko-KR" altLang="en-US"/>
              <a:t>이중지불</a:t>
            </a:r>
            <a:r>
              <a:rPr lang="en-US" altLang="ko-KR"/>
              <a:t>)</a:t>
            </a:r>
            <a:r>
              <a:rPr lang="ko-KR" altLang="en-US"/>
              <a:t>는 </a:t>
            </a:r>
            <a:r>
              <a:rPr lang="ko-KR" altLang="en-US">
                <a:solidFill>
                  <a:srgbClr val="FF0000"/>
                </a:solidFill>
              </a:rPr>
              <a:t>애초에 블록에 넣지 </a:t>
            </a:r>
            <a:r>
              <a:rPr lang="ko-KR" altLang="en-US" smtClean="0">
                <a:solidFill>
                  <a:srgbClr val="FF0000"/>
                </a:solidFill>
              </a:rPr>
              <a:t>않음</a:t>
            </a:r>
            <a:r>
              <a:rPr lang="en-US" altLang="ko-KR" smtClean="0">
                <a:solidFill>
                  <a:srgbClr val="FF0000"/>
                </a:solidFill>
              </a:rPr>
              <a:t>(</a:t>
            </a:r>
            <a:r>
              <a:rPr lang="ko-KR" altLang="en-US" smtClean="0">
                <a:solidFill>
                  <a:srgbClr val="FF0000"/>
                </a:solidFill>
              </a:rPr>
              <a:t>넣어봤자 </a:t>
            </a:r>
            <a:r>
              <a:rPr lang="ko-KR" altLang="en-US">
                <a:solidFill>
                  <a:srgbClr val="FF0000"/>
                </a:solidFill>
              </a:rPr>
              <a:t>블록이 </a:t>
            </a:r>
            <a:r>
              <a:rPr lang="en-US" altLang="ko-KR" smtClean="0">
                <a:solidFill>
                  <a:srgbClr val="FF0000"/>
                </a:solidFill>
              </a:rPr>
              <a:t/>
            </a:r>
            <a:br>
              <a:rPr lang="en-US" altLang="ko-KR" smtClean="0">
                <a:solidFill>
                  <a:srgbClr val="FF0000"/>
                </a:solidFill>
              </a:rPr>
            </a:br>
            <a:r>
              <a:rPr lang="ko-KR" altLang="en-US" smtClean="0">
                <a:solidFill>
                  <a:srgbClr val="FF0000"/>
                </a:solidFill>
              </a:rPr>
              <a:t>전체 </a:t>
            </a:r>
            <a:r>
              <a:rPr lang="ko-KR" altLang="en-US">
                <a:solidFill>
                  <a:srgbClr val="FF0000"/>
                </a:solidFill>
              </a:rPr>
              <a:t>네트워크에서 거부되니까 </a:t>
            </a:r>
            <a:r>
              <a:rPr lang="ko-KR" altLang="en-US" smtClean="0">
                <a:solidFill>
                  <a:srgbClr val="FF0000"/>
                </a:solidFill>
              </a:rPr>
              <a:t>손해임</a:t>
            </a:r>
            <a:r>
              <a:rPr lang="en-US" altLang="ko-KR" smtClean="0">
                <a:solidFill>
                  <a:srgbClr val="FF0000"/>
                </a:solidFill>
              </a:rPr>
              <a:t>!!)</a:t>
            </a:r>
          </a:p>
        </p:txBody>
      </p:sp>
    </p:spTree>
    <p:extLst>
      <p:ext uri="{BB962C8B-B14F-4D97-AF65-F5344CB8AC3E}">
        <p14:creationId xmlns:p14="http://schemas.microsoft.com/office/powerpoint/2010/main" val="10827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이중지불은 </a:t>
            </a:r>
            <a:r>
              <a:rPr lang="ko-KR" altLang="en-US"/>
              <a:t>언제 </a:t>
            </a:r>
            <a:r>
              <a:rPr lang="ko-KR" altLang="en-US" smtClean="0"/>
              <a:t>발생하는가</a:t>
            </a:r>
            <a:r>
              <a:rPr lang="en-US" altLang="ko-KR" smtClean="0"/>
              <a:t>?</a:t>
            </a:r>
            <a:endParaRPr lang="en-US" altLang="ko-KR"/>
          </a:p>
          <a:p>
            <a:pPr lvl="1"/>
            <a:r>
              <a:rPr lang="ko-KR" altLang="en-US">
                <a:solidFill>
                  <a:schemeClr val="tx1"/>
                </a:solidFill>
              </a:rPr>
              <a:t>동시에 전파된 두 거래가 </a:t>
            </a:r>
            <a:r>
              <a:rPr lang="ko-KR" altLang="en-US">
                <a:solidFill>
                  <a:srgbClr val="FF0000"/>
                </a:solidFill>
              </a:rPr>
              <a:t>서로 충돌할 </a:t>
            </a:r>
            <a:r>
              <a:rPr lang="ko-KR" altLang="en-US" smtClean="0">
                <a:solidFill>
                  <a:schemeClr val="tx1"/>
                </a:solidFill>
              </a:rPr>
              <a:t>때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예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같은 코인을 </a:t>
            </a:r>
            <a:r>
              <a:rPr lang="en-US" altLang="ko-KR">
                <a:solidFill>
                  <a:schemeClr val="tx1"/>
                </a:solidFill>
              </a:rPr>
              <a:t>A</a:t>
            </a:r>
            <a:r>
              <a:rPr lang="ko-KR" altLang="en-US">
                <a:solidFill>
                  <a:schemeClr val="tx1"/>
                </a:solidFill>
              </a:rPr>
              <a:t>한테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en-US" altLang="ko-KR" smtClean="0">
                <a:solidFill>
                  <a:schemeClr val="tx1"/>
                </a:solidFill>
              </a:rPr>
              <a:t>B</a:t>
            </a:r>
            <a:r>
              <a:rPr lang="ko-KR" altLang="en-US">
                <a:solidFill>
                  <a:schemeClr val="tx1"/>
                </a:solidFill>
              </a:rPr>
              <a:t>한테 동시에 보냄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</a:p>
          <a:p>
            <a:pPr lvl="2"/>
            <a:r>
              <a:rPr lang="ko-KR" altLang="en-US" smtClean="0">
                <a:solidFill>
                  <a:srgbClr val="FF0000"/>
                </a:solidFill>
              </a:rPr>
              <a:t>네트워크의 </a:t>
            </a:r>
            <a:r>
              <a:rPr lang="ko-KR" altLang="en-US">
                <a:solidFill>
                  <a:srgbClr val="FF0000"/>
                </a:solidFill>
              </a:rPr>
              <a:t>일부 노드들은 </a:t>
            </a:r>
            <a:r>
              <a:rPr lang="en-US" altLang="ko-KR">
                <a:solidFill>
                  <a:srgbClr val="FF0000"/>
                </a:solidFill>
              </a:rPr>
              <a:t>A </a:t>
            </a:r>
            <a:r>
              <a:rPr lang="ko-KR" altLang="en-US">
                <a:solidFill>
                  <a:srgbClr val="FF0000"/>
                </a:solidFill>
              </a:rPr>
              <a:t>거래를 먼저 보고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다른 일부는 </a:t>
            </a:r>
            <a:r>
              <a:rPr lang="en-US" altLang="ko-KR">
                <a:solidFill>
                  <a:srgbClr val="FF0000"/>
                </a:solidFill>
              </a:rPr>
              <a:t>B </a:t>
            </a:r>
            <a:r>
              <a:rPr lang="ko-KR" altLang="en-US">
                <a:solidFill>
                  <a:srgbClr val="FF0000"/>
                </a:solidFill>
              </a:rPr>
              <a:t>거래를 </a:t>
            </a:r>
            <a:r>
              <a:rPr lang="en-US" altLang="ko-KR" smtClean="0">
                <a:solidFill>
                  <a:srgbClr val="FF0000"/>
                </a:solidFill>
              </a:rPr>
              <a:t/>
            </a:r>
            <a:br>
              <a:rPr lang="en-US" altLang="ko-KR" smtClean="0">
                <a:solidFill>
                  <a:srgbClr val="FF0000"/>
                </a:solidFill>
              </a:rPr>
            </a:br>
            <a:r>
              <a:rPr lang="ko-KR" altLang="en-US" smtClean="0">
                <a:solidFill>
                  <a:srgbClr val="FF0000"/>
                </a:solidFill>
              </a:rPr>
              <a:t>먼저 봄</a:t>
            </a:r>
            <a:endParaRPr lang="en-US" altLang="ko-KR" smtClean="0">
              <a:solidFill>
                <a:srgbClr val="FF0000"/>
              </a:solidFill>
            </a:endParaRPr>
          </a:p>
          <a:p>
            <a:pPr lvl="2"/>
            <a:r>
              <a:rPr lang="ko-KR" altLang="en-US" smtClean="0"/>
              <a:t>둘 </a:t>
            </a:r>
            <a:r>
              <a:rPr lang="ko-KR" altLang="en-US"/>
              <a:t>다 블록 후보에 들어갈 수 있지만</a:t>
            </a:r>
            <a:r>
              <a:rPr lang="en-US" altLang="ko-KR"/>
              <a:t>, </a:t>
            </a:r>
            <a:r>
              <a:rPr lang="ko-KR" altLang="en-US"/>
              <a:t>최종적으로 합의에서 선택된 블록에 따라 하나만 </a:t>
            </a:r>
            <a:r>
              <a:rPr lang="ko-KR" altLang="en-US" smtClean="0"/>
              <a:t>확정됨</a:t>
            </a:r>
            <a:r>
              <a:rPr lang="en-US" altLang="ko-KR" smtClean="0"/>
              <a:t>!!!</a:t>
            </a:r>
          </a:p>
          <a:p>
            <a:pPr lvl="1"/>
            <a:r>
              <a:rPr lang="en-US" altLang="ko-KR" smtClean="0">
                <a:solidFill>
                  <a:schemeClr val="tx1"/>
                </a:solidFill>
              </a:rPr>
              <a:t>51</a:t>
            </a:r>
            <a:r>
              <a:rPr lang="en-US" altLang="ko-KR">
                <a:solidFill>
                  <a:schemeClr val="tx1"/>
                </a:solidFill>
              </a:rPr>
              <a:t>% </a:t>
            </a:r>
            <a:r>
              <a:rPr lang="ko-KR" altLang="en-US">
                <a:solidFill>
                  <a:schemeClr val="tx1"/>
                </a:solidFill>
              </a:rPr>
              <a:t>공격자는 이 점을 이용해서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rgbClr val="0000CC"/>
                </a:solidFill>
              </a:rPr>
              <a:t>먼저 </a:t>
            </a:r>
            <a:r>
              <a:rPr lang="ko-KR" altLang="en-US">
                <a:solidFill>
                  <a:srgbClr val="0000CC"/>
                </a:solidFill>
              </a:rPr>
              <a:t>정상 거래를 확정시킨 뒤</a:t>
            </a:r>
            <a:r>
              <a:rPr lang="en-US" altLang="ko-KR" smtClean="0">
                <a:solidFill>
                  <a:srgbClr val="0000CC"/>
                </a:solidFill>
              </a:rPr>
              <a:t>, </a:t>
            </a:r>
            <a:br>
              <a:rPr lang="en-US" altLang="ko-KR" smtClean="0">
                <a:solidFill>
                  <a:srgbClr val="0000CC"/>
                </a:solidFill>
              </a:rPr>
            </a:br>
            <a:r>
              <a:rPr lang="ko-KR" altLang="en-US" smtClean="0">
                <a:solidFill>
                  <a:srgbClr val="0000CC"/>
                </a:solidFill>
              </a:rPr>
              <a:t>나중에 자신의 </a:t>
            </a:r>
            <a:r>
              <a:rPr lang="ko-KR" altLang="en-US">
                <a:solidFill>
                  <a:srgbClr val="0000CC"/>
                </a:solidFill>
              </a:rPr>
              <a:t>과반수 해시파워로 더 긴 체인을 만들어 그 거래를 </a:t>
            </a:r>
            <a:r>
              <a:rPr lang="en-US" altLang="ko-KR" smtClean="0">
                <a:solidFill>
                  <a:srgbClr val="0000CC"/>
                </a:solidFill>
              </a:rPr>
              <a:t/>
            </a:r>
            <a:br>
              <a:rPr lang="en-US" altLang="ko-KR" smtClean="0">
                <a:solidFill>
                  <a:srgbClr val="0000CC"/>
                </a:solidFill>
              </a:rPr>
            </a:br>
            <a:r>
              <a:rPr lang="ko-KR" altLang="en-US" smtClean="0">
                <a:solidFill>
                  <a:srgbClr val="0000CC"/>
                </a:solidFill>
              </a:rPr>
              <a:t>무효화하고 다른 </a:t>
            </a:r>
            <a:r>
              <a:rPr lang="ko-KR" altLang="en-US">
                <a:solidFill>
                  <a:srgbClr val="0000CC"/>
                </a:solidFill>
              </a:rPr>
              <a:t>거래를 살리는 식으로 이중지불을 </a:t>
            </a:r>
            <a:r>
              <a:rPr lang="ko-KR" altLang="en-US" smtClean="0">
                <a:solidFill>
                  <a:srgbClr val="0000CC"/>
                </a:solidFill>
              </a:rPr>
              <a:t>함</a:t>
            </a:r>
            <a:endParaRPr lang="en-US" altLang="ko-KR">
              <a:solidFill>
                <a:srgbClr val="0000CC"/>
              </a:solidFill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39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51% </a:t>
            </a:r>
            <a:r>
              <a:rPr lang="ko-KR" altLang="en-US"/>
              <a:t>공격 사례들</a:t>
            </a:r>
          </a:p>
          <a:p>
            <a:pPr lvl="1"/>
            <a:r>
              <a:rPr lang="ko-KR" altLang="en-US"/>
              <a:t>비트코인 골드</a:t>
            </a:r>
            <a:r>
              <a:rPr lang="en-US" altLang="ko-KR"/>
              <a:t>(Bitcoin Gold, 2018</a:t>
            </a:r>
            <a:r>
              <a:rPr lang="ko-KR" altLang="en-US"/>
              <a:t>년</a:t>
            </a:r>
            <a:r>
              <a:rPr lang="en-US" altLang="ko-KR"/>
              <a:t>)</a:t>
            </a:r>
            <a:endParaRPr lang="ko-KR" altLang="en-US"/>
          </a:p>
          <a:p>
            <a:pPr lvl="2"/>
            <a:r>
              <a:rPr lang="ko-KR" altLang="en-US"/>
              <a:t>비트코인의 하드포크 </a:t>
            </a:r>
            <a:r>
              <a:rPr lang="ko-KR" altLang="en-US" smtClean="0"/>
              <a:t>코인</a:t>
            </a:r>
            <a:endParaRPr lang="en-US" altLang="ko-KR"/>
          </a:p>
          <a:p>
            <a:pPr lvl="2"/>
            <a:r>
              <a:rPr lang="ko-KR" altLang="en-US"/>
              <a:t>공격자가 </a:t>
            </a:r>
            <a:r>
              <a:rPr lang="en-US" altLang="ko-KR"/>
              <a:t>51% </a:t>
            </a:r>
            <a:r>
              <a:rPr lang="ko-KR" altLang="en-US"/>
              <a:t>연산력을 장악 → 거래 내역을 뒤집고 이중지불 </a:t>
            </a:r>
            <a:r>
              <a:rPr lang="ko-KR" altLang="en-US" smtClean="0"/>
              <a:t>발생</a:t>
            </a:r>
            <a:endParaRPr lang="en-US" altLang="ko-KR"/>
          </a:p>
          <a:p>
            <a:pPr lvl="2"/>
            <a:r>
              <a:rPr lang="ko-KR" altLang="en-US" smtClean="0"/>
              <a:t>피해액 </a:t>
            </a:r>
            <a:r>
              <a:rPr lang="en-US" altLang="ko-KR" smtClean="0"/>
              <a:t>- </a:t>
            </a:r>
            <a:r>
              <a:rPr lang="ko-KR" altLang="en-US"/>
              <a:t>약 </a:t>
            </a:r>
            <a:r>
              <a:rPr lang="en-US" altLang="ko-KR"/>
              <a:t>1,800</a:t>
            </a:r>
            <a:r>
              <a:rPr lang="ko-KR" altLang="en-US"/>
              <a:t>만 달러</a:t>
            </a:r>
            <a:r>
              <a:rPr lang="en-US" altLang="ko-KR"/>
              <a:t>(</a:t>
            </a:r>
            <a:r>
              <a:rPr lang="ko-KR" altLang="en-US"/>
              <a:t>한화 약 </a:t>
            </a:r>
            <a:r>
              <a:rPr lang="en-US" altLang="ko-KR"/>
              <a:t>200</a:t>
            </a:r>
            <a:r>
              <a:rPr lang="ko-KR" altLang="en-US"/>
              <a:t>억 원</a:t>
            </a:r>
            <a:r>
              <a:rPr lang="en-US" altLang="ko-KR" smtClean="0"/>
              <a:t>)</a:t>
            </a:r>
            <a:endParaRPr lang="en-US" altLang="ko-KR"/>
          </a:p>
          <a:p>
            <a:pPr lvl="1"/>
            <a:r>
              <a:rPr lang="ko-KR" altLang="en-US"/>
              <a:t>이더리움 클래식</a:t>
            </a:r>
            <a:r>
              <a:rPr lang="en-US" altLang="ko-KR"/>
              <a:t>(Ethereum Classic, 2019</a:t>
            </a:r>
            <a:r>
              <a:rPr lang="ko-KR" altLang="en-US"/>
              <a:t>년</a:t>
            </a:r>
            <a:r>
              <a:rPr lang="en-US" altLang="ko-KR"/>
              <a:t>)</a:t>
            </a:r>
            <a:endParaRPr lang="ko-KR" altLang="en-US"/>
          </a:p>
          <a:p>
            <a:pPr lvl="2"/>
            <a:r>
              <a:rPr lang="ko-KR" altLang="en-US"/>
              <a:t>원래 이더리움에서 갈라져 나온 </a:t>
            </a:r>
            <a:r>
              <a:rPr lang="ko-KR" altLang="en-US" smtClean="0"/>
              <a:t>체인</a:t>
            </a:r>
            <a:endParaRPr lang="en-US" altLang="ko-KR"/>
          </a:p>
          <a:p>
            <a:pPr lvl="2"/>
            <a:r>
              <a:rPr lang="ko-KR" altLang="en-US"/>
              <a:t>여러 차례 </a:t>
            </a:r>
            <a:r>
              <a:rPr lang="en-US" altLang="ko-KR"/>
              <a:t>51% </a:t>
            </a:r>
            <a:r>
              <a:rPr lang="ko-KR" altLang="en-US"/>
              <a:t>공격을 </a:t>
            </a:r>
            <a:r>
              <a:rPr lang="ko-KR" altLang="en-US" smtClean="0"/>
              <a:t>당함</a:t>
            </a:r>
            <a:endParaRPr lang="en-US" altLang="ko-KR"/>
          </a:p>
          <a:p>
            <a:pPr lvl="2"/>
            <a:r>
              <a:rPr lang="ko-KR" altLang="en-US"/>
              <a:t>거래소에서 확인된 </a:t>
            </a:r>
            <a:r>
              <a:rPr lang="ko-KR" altLang="en-US" smtClean="0"/>
              <a:t>피해액 </a:t>
            </a:r>
            <a:r>
              <a:rPr lang="en-US" altLang="ko-KR" smtClean="0"/>
              <a:t>- </a:t>
            </a:r>
            <a:r>
              <a:rPr lang="ko-KR" altLang="en-US"/>
              <a:t>약 </a:t>
            </a:r>
            <a:r>
              <a:rPr lang="en-US" altLang="ko-KR"/>
              <a:t>110</a:t>
            </a:r>
            <a:r>
              <a:rPr lang="ko-KR" altLang="en-US"/>
              <a:t>만 달러 </a:t>
            </a:r>
            <a:r>
              <a:rPr lang="ko-KR" altLang="en-US" smtClean="0"/>
              <a:t>이상</a:t>
            </a:r>
            <a:endParaRPr lang="en-US" altLang="ko-KR"/>
          </a:p>
          <a:p>
            <a:pPr lvl="2"/>
            <a:r>
              <a:rPr lang="ko-KR" altLang="en-US"/>
              <a:t>이중지불 때문에 거래소들이 </a:t>
            </a:r>
            <a:r>
              <a:rPr lang="en-US" altLang="ko-KR"/>
              <a:t>ETC </a:t>
            </a:r>
            <a:r>
              <a:rPr lang="ko-KR" altLang="en-US"/>
              <a:t>입출금 중단한 적도 </a:t>
            </a:r>
            <a:r>
              <a:rPr lang="ko-KR" altLang="en-US" smtClean="0"/>
              <a:t>있음</a:t>
            </a:r>
            <a:endParaRPr lang="en-US" altLang="ko-KR"/>
          </a:p>
          <a:p>
            <a:pPr lvl="1"/>
            <a:r>
              <a:rPr lang="ko-KR" altLang="en-US"/>
              <a:t>베라코인</a:t>
            </a:r>
            <a:r>
              <a:rPr lang="en-US" altLang="ko-KR"/>
              <a:t>(Verge, 2018</a:t>
            </a:r>
            <a:r>
              <a:rPr lang="ko-KR" altLang="en-US"/>
              <a:t>년</a:t>
            </a:r>
            <a:r>
              <a:rPr lang="en-US" altLang="ko-KR"/>
              <a:t>)</a:t>
            </a:r>
            <a:endParaRPr lang="ko-KR" altLang="en-US"/>
          </a:p>
          <a:p>
            <a:pPr lvl="2"/>
            <a:r>
              <a:rPr lang="ko-KR" altLang="en-US"/>
              <a:t>상대적으로 작은 </a:t>
            </a:r>
            <a:r>
              <a:rPr lang="ko-KR" altLang="en-US" smtClean="0"/>
              <a:t>암호화폐</a:t>
            </a:r>
            <a:endParaRPr lang="en-US" altLang="ko-KR"/>
          </a:p>
          <a:p>
            <a:pPr lvl="2"/>
            <a:r>
              <a:rPr lang="en-US" altLang="ko-KR"/>
              <a:t>51% </a:t>
            </a:r>
            <a:r>
              <a:rPr lang="ko-KR" altLang="en-US"/>
              <a:t>공격으로 수십만 달러 상당 코인이 </a:t>
            </a:r>
            <a:r>
              <a:rPr lang="ko-KR" altLang="en-US" smtClean="0"/>
              <a:t>조작됨</a:t>
            </a:r>
            <a:endParaRPr lang="en-US" altLang="ko-KR"/>
          </a:p>
          <a:p>
            <a:pPr lvl="2"/>
            <a:r>
              <a:rPr lang="ko-KR" altLang="en-US"/>
              <a:t>네트워크 보안이 약한 소규모 코인들이 자주 표적이 </a:t>
            </a:r>
            <a:r>
              <a:rPr lang="ko-KR" altLang="en-US" smtClean="0"/>
              <a:t>됨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488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51% </a:t>
            </a:r>
            <a:r>
              <a:rPr lang="ko-KR" altLang="en-US"/>
              <a:t>공격 사례들</a:t>
            </a:r>
          </a:p>
          <a:p>
            <a:pPr lvl="1"/>
            <a:r>
              <a:rPr lang="ko-KR" altLang="en-US">
                <a:solidFill>
                  <a:schemeClr val="tx1"/>
                </a:solidFill>
              </a:rPr>
              <a:t>비트코인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이더리움처럼 </a:t>
            </a:r>
            <a:r>
              <a:rPr lang="ko-KR" altLang="en-US">
                <a:solidFill>
                  <a:srgbClr val="0000CC"/>
                </a:solidFill>
              </a:rPr>
              <a:t>네트워크가 엄청 크고 분산된 코인은 </a:t>
            </a:r>
            <a:r>
              <a:rPr lang="en-US" altLang="ko-KR" smtClean="0">
                <a:solidFill>
                  <a:srgbClr val="0000CC"/>
                </a:solidFill>
              </a:rPr>
              <a:t/>
            </a:r>
            <a:br>
              <a:rPr lang="en-US" altLang="ko-KR" smtClean="0">
                <a:solidFill>
                  <a:srgbClr val="0000CC"/>
                </a:solidFill>
              </a:rPr>
            </a:br>
            <a:r>
              <a:rPr lang="en-US" altLang="ko-KR" smtClean="0">
                <a:solidFill>
                  <a:srgbClr val="0000CC"/>
                </a:solidFill>
              </a:rPr>
              <a:t>51</a:t>
            </a:r>
            <a:r>
              <a:rPr lang="en-US" altLang="ko-KR">
                <a:solidFill>
                  <a:srgbClr val="0000CC"/>
                </a:solidFill>
              </a:rPr>
              <a:t>% </a:t>
            </a:r>
            <a:r>
              <a:rPr lang="ko-KR" altLang="en-US">
                <a:solidFill>
                  <a:srgbClr val="0000CC"/>
                </a:solidFill>
              </a:rPr>
              <a:t>공격하기 사실상 불가능에 </a:t>
            </a:r>
            <a:r>
              <a:rPr lang="ko-KR" altLang="en-US" smtClean="0">
                <a:solidFill>
                  <a:srgbClr val="0000CC"/>
                </a:solidFill>
              </a:rPr>
              <a:t>가까움</a:t>
            </a:r>
            <a:r>
              <a:rPr lang="en-US" altLang="ko-KR" smtClean="0">
                <a:solidFill>
                  <a:srgbClr val="0000CC"/>
                </a:solidFill>
              </a:rPr>
              <a:t>!!!</a:t>
            </a: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엄청난 </a:t>
            </a:r>
            <a:r>
              <a:rPr lang="ko-KR" altLang="en-US">
                <a:solidFill>
                  <a:schemeClr val="tx1"/>
                </a:solidFill>
              </a:rPr>
              <a:t>전기료 </a:t>
            </a:r>
            <a:r>
              <a:rPr lang="en-US" altLang="ko-KR">
                <a:solidFill>
                  <a:schemeClr val="tx1"/>
                </a:solidFill>
              </a:rPr>
              <a:t>+ </a:t>
            </a:r>
            <a:r>
              <a:rPr lang="ko-KR" altLang="en-US">
                <a:solidFill>
                  <a:schemeClr val="tx1"/>
                </a:solidFill>
              </a:rPr>
              <a:t>장비 </a:t>
            </a:r>
            <a:r>
              <a:rPr lang="ko-KR" altLang="en-US" smtClean="0">
                <a:solidFill>
                  <a:schemeClr val="tx1"/>
                </a:solidFill>
              </a:rPr>
              <a:t>필요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하지만 </a:t>
            </a:r>
            <a:r>
              <a:rPr lang="ko-KR" altLang="en-US">
                <a:solidFill>
                  <a:schemeClr val="tx1"/>
                </a:solidFill>
              </a:rPr>
              <a:t>규모가 작은 </a:t>
            </a:r>
            <a:r>
              <a:rPr lang="ko-KR" altLang="en-US">
                <a:solidFill>
                  <a:srgbClr val="FF0000"/>
                </a:solidFill>
              </a:rPr>
              <a:t>알트코인은 연산력 확보가 상대적으로 쉬워서 </a:t>
            </a:r>
            <a:r>
              <a:rPr lang="en-US" altLang="ko-KR" smtClean="0">
                <a:solidFill>
                  <a:srgbClr val="FF0000"/>
                </a:solidFill>
              </a:rPr>
              <a:t/>
            </a:r>
            <a:br>
              <a:rPr lang="en-US" altLang="ko-KR" smtClean="0">
                <a:solidFill>
                  <a:srgbClr val="FF0000"/>
                </a:solidFill>
              </a:rPr>
            </a:br>
            <a:r>
              <a:rPr lang="ko-KR" altLang="en-US" smtClean="0">
                <a:solidFill>
                  <a:srgbClr val="FF0000"/>
                </a:solidFill>
              </a:rPr>
              <a:t>자주 </a:t>
            </a:r>
            <a:r>
              <a:rPr lang="ko-KR" altLang="en-US">
                <a:solidFill>
                  <a:srgbClr val="FF0000"/>
                </a:solidFill>
              </a:rPr>
              <a:t>공격 대상이 </a:t>
            </a:r>
            <a:r>
              <a:rPr lang="ko-KR" altLang="en-US" smtClean="0">
                <a:solidFill>
                  <a:srgbClr val="FF0000"/>
                </a:solidFill>
              </a:rPr>
              <a:t>됨 </a:t>
            </a:r>
            <a:r>
              <a:rPr lang="en-US" altLang="ko-KR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mtClean="0">
                <a:solidFill>
                  <a:schemeClr val="tx1"/>
                </a:solidFill>
              </a:rPr>
              <a:t>보통 </a:t>
            </a:r>
            <a:r>
              <a:rPr lang="ko-KR" altLang="en-US">
                <a:solidFill>
                  <a:schemeClr val="tx1"/>
                </a:solidFill>
              </a:rPr>
              <a:t>거래소들은 작은 코인일수록 입금 후 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ko-KR" altLang="en-US" smtClean="0">
                <a:solidFill>
                  <a:schemeClr val="tx1"/>
                </a:solidFill>
              </a:rPr>
              <a:t>여러 </a:t>
            </a:r>
            <a:r>
              <a:rPr lang="ko-KR" altLang="en-US">
                <a:solidFill>
                  <a:schemeClr val="tx1"/>
                </a:solidFill>
              </a:rPr>
              <a:t>블록이 지나야 출금 허용하는 식으로 </a:t>
            </a:r>
            <a:r>
              <a:rPr lang="ko-KR" altLang="en-US" smtClean="0">
                <a:solidFill>
                  <a:schemeClr val="tx1"/>
                </a:solidFill>
              </a:rPr>
              <a:t>방어함</a:t>
            </a:r>
            <a:r>
              <a:rPr lang="en-US" altLang="ko-KR" smtClean="0">
                <a:solidFill>
                  <a:schemeClr val="tx1"/>
                </a:solidFill>
              </a:rPr>
              <a:t>!!!!!</a:t>
            </a:r>
            <a:endParaRPr lang="en-US" altLang="ko-K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59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해시 레이트</a:t>
            </a:r>
            <a:r>
              <a:rPr lang="en-US" altLang="ko-KR"/>
              <a:t>(Hash Rate</a:t>
            </a:r>
            <a:r>
              <a:rPr lang="en-US" altLang="ko-KR" smtClean="0"/>
              <a:t>) - </a:t>
            </a:r>
            <a:r>
              <a:rPr lang="ko-KR" altLang="en-US" smtClean="0">
                <a:solidFill>
                  <a:srgbClr val="006600"/>
                </a:solidFill>
              </a:rPr>
              <a:t>비트코인 </a:t>
            </a:r>
            <a:r>
              <a:rPr lang="ko-KR" altLang="en-US">
                <a:solidFill>
                  <a:srgbClr val="006600"/>
                </a:solidFill>
              </a:rPr>
              <a:t>얼마나 떨어질까</a:t>
            </a:r>
            <a:r>
              <a:rPr lang="en-US" altLang="ko-KR" smtClean="0">
                <a:solidFill>
                  <a:srgbClr val="006600"/>
                </a:solidFill>
              </a:rPr>
              <a:t>…</a:t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en-US" altLang="ko-KR" smtClean="0">
                <a:solidFill>
                  <a:srgbClr val="006600"/>
                </a:solidFill>
              </a:rPr>
              <a:t>'</a:t>
            </a:r>
            <a:r>
              <a:rPr lang="ko-KR" altLang="en-US">
                <a:solidFill>
                  <a:srgbClr val="006600"/>
                </a:solidFill>
              </a:rPr>
              <a:t>해시레이트</a:t>
            </a:r>
            <a:r>
              <a:rPr lang="en-US" altLang="ko-KR">
                <a:solidFill>
                  <a:srgbClr val="006600"/>
                </a:solidFill>
              </a:rPr>
              <a:t>'</a:t>
            </a:r>
            <a:r>
              <a:rPr lang="ko-KR" altLang="en-US">
                <a:solidFill>
                  <a:srgbClr val="006600"/>
                </a:solidFill>
              </a:rPr>
              <a:t>는 알고 있다</a:t>
            </a:r>
            <a:r>
              <a:rPr lang="en-US" altLang="ko-KR" smtClean="0">
                <a:solidFill>
                  <a:srgbClr val="006600"/>
                </a:solidFill>
              </a:rPr>
              <a:t>? </a:t>
            </a:r>
          </a:p>
          <a:p>
            <a:pPr lvl="1"/>
            <a:r>
              <a:rPr lang="ko-KR" altLang="en-US"/>
              <a:t>해시레이트의 변화는 채굴 시장의 건전성과 채굴자들의 </a:t>
            </a:r>
            <a:r>
              <a:rPr lang="ko-KR" altLang="en-US"/>
              <a:t>심리를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반영하기 </a:t>
            </a:r>
            <a:r>
              <a:rPr lang="ko-KR" altLang="en-US"/>
              <a:t>때문에 간접적으로 시장 상황을 유추하는 데 </a:t>
            </a:r>
            <a:r>
              <a:rPr lang="ko-KR" altLang="en-US"/>
              <a:t>도움을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줄 </a:t>
            </a:r>
            <a:r>
              <a:rPr lang="ko-KR" altLang="en-US"/>
              <a:t>수 </a:t>
            </a:r>
            <a:r>
              <a:rPr lang="ko-KR" altLang="en-US" smtClean="0"/>
              <a:t>있음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>
                <a:solidFill>
                  <a:schemeClr val="tx1"/>
                </a:solidFill>
              </a:rPr>
              <a:t>암호화폐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가상화폐</a:t>
            </a:r>
            <a:r>
              <a:rPr lang="en-US" altLang="ko-KR">
                <a:solidFill>
                  <a:schemeClr val="tx1"/>
                </a:solidFill>
              </a:rPr>
              <a:t>) </a:t>
            </a:r>
            <a:r>
              <a:rPr lang="ko-KR" altLang="en-US" b="1">
                <a:solidFill>
                  <a:srgbClr val="0000CC"/>
                </a:solidFill>
              </a:rPr>
              <a:t>가격 변동성이 커지며 </a:t>
            </a:r>
            <a:r>
              <a:rPr lang="en-US" altLang="ko-KR" b="1" smtClean="0">
                <a:solidFill>
                  <a:srgbClr val="0000CC"/>
                </a:solidFill>
              </a:rPr>
              <a:t/>
            </a:r>
            <a:br>
              <a:rPr lang="en-US" altLang="ko-KR" b="1" smtClean="0">
                <a:solidFill>
                  <a:srgbClr val="0000CC"/>
                </a:solidFill>
              </a:rPr>
            </a:br>
            <a:r>
              <a:rPr lang="ko-KR" altLang="en-US" u="sng" smtClean="0">
                <a:solidFill>
                  <a:schemeClr val="tx1"/>
                </a:solidFill>
              </a:rPr>
              <a:t>‘</a:t>
            </a:r>
            <a:r>
              <a:rPr lang="ko-KR" altLang="en-US" u="sng">
                <a:solidFill>
                  <a:schemeClr val="tx1"/>
                </a:solidFill>
              </a:rPr>
              <a:t>해시레이트’에 대한 </a:t>
            </a:r>
            <a:r>
              <a:rPr lang="ko-KR" altLang="en-US" u="sng" smtClean="0">
                <a:solidFill>
                  <a:schemeClr val="tx1"/>
                </a:solidFill>
              </a:rPr>
              <a:t>투자자들 관심이 </a:t>
            </a:r>
            <a:r>
              <a:rPr lang="ko-KR" altLang="en-US" u="sng">
                <a:solidFill>
                  <a:schemeClr val="tx1"/>
                </a:solidFill>
              </a:rPr>
              <a:t>커지고 </a:t>
            </a:r>
            <a:r>
              <a:rPr lang="ko-KR" altLang="en-US" u="sng" smtClean="0">
                <a:solidFill>
                  <a:schemeClr val="tx1"/>
                </a:solidFill>
              </a:rPr>
              <a:t>있음</a:t>
            </a:r>
            <a:endParaRPr lang="en-US" altLang="ko-KR" u="sng" smtClean="0">
              <a:solidFill>
                <a:schemeClr val="tx1"/>
              </a:solidFill>
            </a:endParaRPr>
          </a:p>
          <a:p>
            <a:pPr lvl="2"/>
            <a:r>
              <a:rPr lang="ko-KR" altLang="en-US"/>
              <a:t>비트코인은 기본적으로 </a:t>
            </a:r>
            <a:r>
              <a:rPr lang="ko-KR" altLang="en-US" b="1">
                <a:solidFill>
                  <a:srgbClr val="006600"/>
                </a:solidFill>
              </a:rPr>
              <a:t>채굴이 가능한 </a:t>
            </a:r>
            <a:r>
              <a:rPr lang="ko-KR" altLang="en-US" b="1" smtClean="0">
                <a:solidFill>
                  <a:srgbClr val="006600"/>
                </a:solidFill>
              </a:rPr>
              <a:t>화폐</a:t>
            </a:r>
            <a:endParaRPr lang="en-US" altLang="ko-KR" b="1" smtClean="0">
              <a:solidFill>
                <a:srgbClr val="006600"/>
              </a:solidFill>
            </a:endParaRPr>
          </a:p>
          <a:p>
            <a:pPr lvl="3"/>
            <a:r>
              <a:rPr lang="ko-KR" altLang="en-US" smtClean="0"/>
              <a:t>고성능 </a:t>
            </a:r>
            <a:r>
              <a:rPr lang="ko-KR" altLang="en-US"/>
              <a:t>컴퓨터로 </a:t>
            </a:r>
            <a:r>
              <a:rPr lang="ko-KR" altLang="en-US" b="1">
                <a:solidFill>
                  <a:srgbClr val="006600"/>
                </a:solidFill>
              </a:rPr>
              <a:t>복잡한 수학 문제를 풀어내면 보상으로 </a:t>
            </a:r>
            <a:r>
              <a:rPr lang="ko-KR" altLang="en-US" smtClean="0"/>
              <a:t>주어짐</a:t>
            </a:r>
            <a:endParaRPr lang="en-US" altLang="ko-KR" smtClean="0"/>
          </a:p>
          <a:p>
            <a:pPr lvl="3"/>
            <a:r>
              <a:rPr lang="ko-KR" altLang="en-US" b="1" smtClean="0">
                <a:solidFill>
                  <a:srgbClr val="006600"/>
                </a:solidFill>
              </a:rPr>
              <a:t>참여자가 </a:t>
            </a:r>
            <a:r>
              <a:rPr lang="ko-KR" altLang="en-US" b="1">
                <a:solidFill>
                  <a:srgbClr val="006600"/>
                </a:solidFill>
              </a:rPr>
              <a:t>늘어날수록 채굴 난이도가 어렵게 변화되는 점은 </a:t>
            </a:r>
            <a:r>
              <a:rPr lang="ko-KR" altLang="en-US"/>
              <a:t>비트코인 같은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암호화폐들이 </a:t>
            </a:r>
            <a:r>
              <a:rPr lang="ko-KR" altLang="en-US"/>
              <a:t>취하는 </a:t>
            </a:r>
            <a:r>
              <a:rPr lang="ko-KR" altLang="en-US" smtClean="0"/>
              <a:t>특징</a:t>
            </a:r>
            <a:endParaRPr lang="en-US" altLang="ko-KR" smtClean="0"/>
          </a:p>
          <a:p>
            <a:pPr lvl="3"/>
            <a:r>
              <a:rPr lang="ko-KR" altLang="en-US" smtClean="0"/>
              <a:t>갑자기 </a:t>
            </a:r>
            <a:r>
              <a:rPr lang="ko-KR" altLang="en-US"/>
              <a:t>많은 양이 시장에 풀려 가치가 </a:t>
            </a:r>
            <a:r>
              <a:rPr lang="ko-KR" altLang="en-US" b="1">
                <a:solidFill>
                  <a:srgbClr val="FF0000"/>
                </a:solidFill>
              </a:rPr>
              <a:t>훼손되는 것을 </a:t>
            </a:r>
            <a:r>
              <a:rPr lang="ko-KR" altLang="en-US"/>
              <a:t>막기 위해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>
                <a:solidFill>
                  <a:srgbClr val="0000CC"/>
                </a:solidFill>
              </a:rPr>
              <a:t>설계 </a:t>
            </a:r>
            <a:r>
              <a:rPr lang="ko-KR" altLang="en-US">
                <a:solidFill>
                  <a:srgbClr val="0000CC"/>
                </a:solidFill>
              </a:rPr>
              <a:t>당시부터 </a:t>
            </a:r>
            <a:r>
              <a:rPr lang="ko-KR" altLang="en-US" smtClean="0">
                <a:solidFill>
                  <a:srgbClr val="0000CC"/>
                </a:solidFill>
              </a:rPr>
              <a:t>품고 </a:t>
            </a:r>
            <a:r>
              <a:rPr lang="ko-KR" altLang="en-US">
                <a:solidFill>
                  <a:srgbClr val="0000CC"/>
                </a:solidFill>
              </a:rPr>
              <a:t>있던 기본 </a:t>
            </a:r>
            <a:r>
              <a:rPr lang="ko-KR" altLang="en-US" smtClean="0">
                <a:solidFill>
                  <a:srgbClr val="0000CC"/>
                </a:solidFill>
              </a:rPr>
              <a:t>장치임</a:t>
            </a:r>
            <a:endParaRPr lang="en-US" altLang="ko-KR" smtClean="0">
              <a:solidFill>
                <a:srgbClr val="0000CC"/>
              </a:solidFill>
            </a:endParaRPr>
          </a:p>
          <a:p>
            <a:pPr lvl="2"/>
            <a:r>
              <a:rPr lang="ko-KR" altLang="en-US" b="1"/>
              <a:t>해시레이트가 </a:t>
            </a:r>
            <a:r>
              <a:rPr lang="ko-KR" altLang="en-US" b="1" smtClean="0"/>
              <a:t>낮아질수록 </a:t>
            </a:r>
            <a:r>
              <a:rPr lang="en-US" altLang="ko-KR" b="1" smtClean="0">
                <a:sym typeface="Wingdings" panose="05000000000000000000" pitchFamily="2" charset="2"/>
              </a:rPr>
              <a:t></a:t>
            </a:r>
            <a:r>
              <a:rPr lang="en-US" altLang="ko-KR" smtClean="0"/>
              <a:t> </a:t>
            </a:r>
            <a:r>
              <a:rPr lang="ko-KR" altLang="en-US"/>
              <a:t>채굴자들이 네트워크를 떠나고 </a:t>
            </a:r>
            <a:r>
              <a:rPr lang="ko-KR" altLang="en-US"/>
              <a:t>있다는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의미</a:t>
            </a:r>
            <a:r>
              <a:rPr lang="en-US" altLang="ko-KR" smtClean="0"/>
              <a:t>(</a:t>
            </a:r>
            <a:r>
              <a:rPr lang="ko-KR" altLang="en-US" smtClean="0"/>
              <a:t>비트코인 </a:t>
            </a:r>
            <a:r>
              <a:rPr lang="ko-KR" altLang="en-US"/>
              <a:t>채굴의 수익성이 떨어졌다고 판단했기 때문일 </a:t>
            </a:r>
            <a:r>
              <a:rPr lang="ko-KR" altLang="en-US"/>
              <a:t>수 </a:t>
            </a:r>
            <a:r>
              <a:rPr lang="ko-KR" altLang="en-US" smtClean="0"/>
              <a:t>있음</a:t>
            </a:r>
            <a:r>
              <a:rPr lang="en-US" altLang="ko-KR" smtClean="0"/>
              <a:t>, </a:t>
            </a:r>
          </a:p>
          <a:p>
            <a:pPr lvl="3"/>
            <a:r>
              <a:rPr lang="ko-KR" altLang="en-US" smtClean="0"/>
              <a:t>즉</a:t>
            </a:r>
            <a:r>
              <a:rPr lang="en-US" altLang="ko-KR" smtClean="0"/>
              <a:t> </a:t>
            </a:r>
            <a:r>
              <a:rPr lang="ko-KR" altLang="en-US"/>
              <a:t>채굴자들은 비트코인을 팔아 운영 비용을 충당하기 때문에</a:t>
            </a:r>
            <a:r>
              <a:rPr lang="en-US" altLang="ko-KR"/>
              <a:t>, </a:t>
            </a:r>
            <a:r>
              <a:rPr lang="ko-KR" altLang="en-US"/>
              <a:t>수익성 </a:t>
            </a:r>
            <a:r>
              <a:rPr lang="ko-KR" altLang="en-US"/>
              <a:t>하락은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시장에 </a:t>
            </a:r>
            <a:r>
              <a:rPr lang="ko-KR" altLang="en-US"/>
              <a:t>매도 압력을 가할 </a:t>
            </a:r>
            <a:r>
              <a:rPr lang="ko-KR" altLang="en-US"/>
              <a:t>수 </a:t>
            </a:r>
            <a:r>
              <a:rPr lang="ko-KR" altLang="en-US" smtClean="0"/>
              <a:t>있음</a:t>
            </a:r>
            <a:endParaRPr lang="en-US" altLang="ko-KR" smtClean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43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해시 레이트</a:t>
            </a:r>
            <a:r>
              <a:rPr lang="en-US" altLang="ko-KR"/>
              <a:t>(Hash Rate) - </a:t>
            </a:r>
            <a:r>
              <a:rPr lang="ko-KR" altLang="en-US">
                <a:solidFill>
                  <a:srgbClr val="006600"/>
                </a:solidFill>
              </a:rPr>
              <a:t>비트코인 얼마나 떨어질까</a:t>
            </a:r>
            <a:r>
              <a:rPr lang="en-US" altLang="ko-KR">
                <a:solidFill>
                  <a:srgbClr val="006600"/>
                </a:solidFill>
              </a:rPr>
              <a:t>…</a:t>
            </a:r>
            <a:br>
              <a:rPr lang="en-US" altLang="ko-KR">
                <a:solidFill>
                  <a:srgbClr val="006600"/>
                </a:solidFill>
              </a:rPr>
            </a:br>
            <a:r>
              <a:rPr lang="en-US" altLang="ko-KR">
                <a:solidFill>
                  <a:srgbClr val="006600"/>
                </a:solidFill>
              </a:rPr>
              <a:t>'</a:t>
            </a:r>
            <a:r>
              <a:rPr lang="ko-KR" altLang="en-US">
                <a:solidFill>
                  <a:srgbClr val="006600"/>
                </a:solidFill>
              </a:rPr>
              <a:t>해시레이트</a:t>
            </a:r>
            <a:r>
              <a:rPr lang="en-US" altLang="ko-KR">
                <a:solidFill>
                  <a:srgbClr val="006600"/>
                </a:solidFill>
              </a:rPr>
              <a:t>'</a:t>
            </a:r>
            <a:r>
              <a:rPr lang="ko-KR" altLang="en-US">
                <a:solidFill>
                  <a:srgbClr val="006600"/>
                </a:solidFill>
              </a:rPr>
              <a:t>는 알고 있다</a:t>
            </a:r>
            <a:r>
              <a:rPr lang="en-US" altLang="ko-KR">
                <a:solidFill>
                  <a:srgbClr val="006600"/>
                </a:solidFill>
              </a:rPr>
              <a:t>? </a:t>
            </a:r>
          </a:p>
          <a:p>
            <a:pPr lvl="1"/>
            <a:r>
              <a:rPr lang="ko-KR" altLang="en-US" smtClean="0"/>
              <a:t>최근 </a:t>
            </a:r>
            <a:r>
              <a:rPr lang="ko-KR" altLang="en-US"/>
              <a:t>벌어진 </a:t>
            </a:r>
            <a:r>
              <a:rPr lang="ko-KR" altLang="en-US" b="1">
                <a:solidFill>
                  <a:srgbClr val="0000CC"/>
                </a:solidFill>
              </a:rPr>
              <a:t>카자흐스탄 인터넷 중단 사태는 </a:t>
            </a:r>
            <a:r>
              <a:rPr lang="ko-KR" altLang="en-US"/>
              <a:t>해시레이트를 이해하는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주요 사례로 꼽힘</a:t>
            </a:r>
            <a:endParaRPr lang="en-US" altLang="ko-KR" smtClean="0"/>
          </a:p>
          <a:p>
            <a:pPr lvl="2"/>
            <a:r>
              <a:rPr lang="ko-KR" altLang="en-US" smtClean="0"/>
              <a:t>세계 </a:t>
            </a:r>
            <a:r>
              <a:rPr lang="en-US" altLang="ko-KR"/>
              <a:t>2</a:t>
            </a:r>
            <a:r>
              <a:rPr lang="ko-KR" altLang="en-US"/>
              <a:t>위 비트코인 채굴 국가 카자흐스탄은 지난해 말부터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b="1" smtClean="0">
                <a:solidFill>
                  <a:srgbClr val="006600"/>
                </a:solidFill>
              </a:rPr>
              <a:t>극심한 </a:t>
            </a:r>
            <a:r>
              <a:rPr lang="ko-KR" altLang="en-US" b="1">
                <a:solidFill>
                  <a:srgbClr val="006600"/>
                </a:solidFill>
              </a:rPr>
              <a:t>전력난을 </a:t>
            </a:r>
            <a:r>
              <a:rPr lang="ko-KR" altLang="en-US" b="1" smtClean="0">
                <a:solidFill>
                  <a:srgbClr val="006600"/>
                </a:solidFill>
              </a:rPr>
              <a:t>겪고 </a:t>
            </a:r>
            <a:r>
              <a:rPr lang="ko-KR" altLang="en-US" b="1" smtClean="0">
                <a:solidFill>
                  <a:srgbClr val="006600"/>
                </a:solidFill>
              </a:rPr>
              <a:t>있음</a:t>
            </a:r>
            <a:endParaRPr lang="en-US" altLang="ko-KR" b="1" smtClean="0">
              <a:solidFill>
                <a:srgbClr val="006600"/>
              </a:solidFill>
            </a:endParaRPr>
          </a:p>
          <a:p>
            <a:pPr lvl="2"/>
            <a:r>
              <a:rPr lang="ko-KR" altLang="en-US" smtClean="0"/>
              <a:t>카자흐스탄 </a:t>
            </a:r>
            <a:r>
              <a:rPr lang="ko-KR" altLang="en-US"/>
              <a:t>인터넷 통신사 카자텔레콤은 전국의 인터넷을 </a:t>
            </a:r>
            <a:r>
              <a:rPr lang="ko-KR" altLang="en-US" smtClean="0"/>
              <a:t>폐쇄했음</a:t>
            </a:r>
            <a:endParaRPr lang="en-US" altLang="ko-KR" smtClean="0"/>
          </a:p>
          <a:p>
            <a:pPr lvl="2"/>
            <a:r>
              <a:rPr lang="ko-KR" altLang="en-US" b="1" smtClean="0">
                <a:solidFill>
                  <a:srgbClr val="006600"/>
                </a:solidFill>
              </a:rPr>
              <a:t>비트코인 </a:t>
            </a:r>
            <a:r>
              <a:rPr lang="ko-KR" altLang="en-US" b="1">
                <a:solidFill>
                  <a:srgbClr val="006600"/>
                </a:solidFill>
              </a:rPr>
              <a:t>해시레이트는 즉각 변화를 </a:t>
            </a:r>
            <a:r>
              <a:rPr lang="ko-KR" altLang="en-US" b="1" smtClean="0">
                <a:solidFill>
                  <a:srgbClr val="006600"/>
                </a:solidFill>
              </a:rPr>
              <a:t>나타냈음</a:t>
            </a:r>
            <a:endParaRPr lang="en-US" altLang="ko-KR" b="1" smtClean="0">
              <a:solidFill>
                <a:srgbClr val="006600"/>
              </a:solidFill>
            </a:endParaRPr>
          </a:p>
          <a:p>
            <a:pPr lvl="2"/>
            <a:r>
              <a:rPr lang="ko-KR" altLang="en-US" smtClean="0"/>
              <a:t>초당 </a:t>
            </a:r>
            <a:r>
              <a:rPr lang="ko-KR" altLang="en-US"/>
              <a:t>약 </a:t>
            </a:r>
            <a:r>
              <a:rPr lang="en-US" altLang="ko-KR"/>
              <a:t>191</a:t>
            </a:r>
            <a:r>
              <a:rPr lang="ko-KR" altLang="en-US"/>
              <a:t>엑사해시</a:t>
            </a:r>
            <a:r>
              <a:rPr lang="en-US" altLang="ko-KR"/>
              <a:t>(EH/s) </a:t>
            </a:r>
            <a:r>
              <a:rPr lang="ko-KR" altLang="en-US"/>
              <a:t>값을 유지하다가 </a:t>
            </a:r>
            <a:r>
              <a:rPr lang="en-US" altLang="ko-KR"/>
              <a:t>172EH/s</a:t>
            </a:r>
            <a:r>
              <a:rPr lang="ko-KR" altLang="en-US"/>
              <a:t>로 </a:t>
            </a:r>
            <a:r>
              <a:rPr lang="en-US" altLang="ko-KR"/>
              <a:t>10% </a:t>
            </a:r>
            <a:r>
              <a:rPr lang="ko-KR" altLang="en-US"/>
              <a:t>가량 급락한 </a:t>
            </a:r>
            <a:r>
              <a:rPr lang="ko-KR" altLang="en-US" smtClean="0"/>
              <a:t>것임</a:t>
            </a:r>
            <a:endParaRPr lang="ko-KR" altLang="en-US"/>
          </a:p>
        </p:txBody>
      </p:sp>
      <p:pic>
        <p:nvPicPr>
          <p:cNvPr id="20482" name="Picture 2" descr="비트코인 해시레이트 현황. 블록체인닷컴 캡처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653136"/>
            <a:ext cx="3888432" cy="206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509120"/>
            <a:ext cx="4248472" cy="2211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6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해시 레이트</a:t>
            </a:r>
            <a:r>
              <a:rPr lang="en-US" altLang="ko-KR"/>
              <a:t>(Hash Rate) - </a:t>
            </a:r>
            <a:r>
              <a:rPr lang="ko-KR" altLang="en-US">
                <a:solidFill>
                  <a:srgbClr val="006600"/>
                </a:solidFill>
              </a:rPr>
              <a:t>비트코인 얼마나 떨어질까</a:t>
            </a:r>
            <a:r>
              <a:rPr lang="en-US" altLang="ko-KR">
                <a:solidFill>
                  <a:srgbClr val="006600"/>
                </a:solidFill>
              </a:rPr>
              <a:t>…</a:t>
            </a:r>
            <a:br>
              <a:rPr lang="en-US" altLang="ko-KR">
                <a:solidFill>
                  <a:srgbClr val="006600"/>
                </a:solidFill>
              </a:rPr>
            </a:br>
            <a:r>
              <a:rPr lang="en-US" altLang="ko-KR">
                <a:solidFill>
                  <a:srgbClr val="006600"/>
                </a:solidFill>
              </a:rPr>
              <a:t>'</a:t>
            </a:r>
            <a:r>
              <a:rPr lang="ko-KR" altLang="en-US">
                <a:solidFill>
                  <a:srgbClr val="006600"/>
                </a:solidFill>
              </a:rPr>
              <a:t>해시레이트</a:t>
            </a:r>
            <a:r>
              <a:rPr lang="en-US" altLang="ko-KR">
                <a:solidFill>
                  <a:srgbClr val="006600"/>
                </a:solidFill>
              </a:rPr>
              <a:t>'</a:t>
            </a:r>
            <a:r>
              <a:rPr lang="ko-KR" altLang="en-US">
                <a:solidFill>
                  <a:srgbClr val="006600"/>
                </a:solidFill>
              </a:rPr>
              <a:t>는 알고 있다</a:t>
            </a:r>
            <a:r>
              <a:rPr lang="en-US" altLang="ko-KR">
                <a:solidFill>
                  <a:srgbClr val="006600"/>
                </a:solidFill>
              </a:rPr>
              <a:t>? </a:t>
            </a:r>
          </a:p>
          <a:p>
            <a:pPr lvl="1"/>
            <a:r>
              <a:rPr lang="ko-KR" altLang="en-US" smtClean="0"/>
              <a:t>해시 </a:t>
            </a:r>
            <a:r>
              <a:rPr lang="ko-KR" altLang="en-US" smtClean="0"/>
              <a:t>레이트가 높을 수록 채굴 난이도 상승 → </a:t>
            </a:r>
            <a:r>
              <a:rPr lang="ko-KR" altLang="en-US" smtClean="0">
                <a:solidFill>
                  <a:schemeClr val="tx1"/>
                </a:solidFill>
              </a:rPr>
              <a:t>더 많은 전력과 시간이 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ko-KR" altLang="en-US" smtClean="0">
                <a:solidFill>
                  <a:schemeClr val="tx1"/>
                </a:solidFill>
              </a:rPr>
              <a:t>소요되어 암호화폐 가격 상승</a:t>
            </a:r>
            <a:endParaRPr lang="ko-KR" altLang="en-US" b="0">
              <a:solidFill>
                <a:schemeClr val="tx1"/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96952"/>
            <a:ext cx="4896544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714997"/>
            <a:ext cx="3240360" cy="366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11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해시 레이트</a:t>
            </a:r>
            <a:r>
              <a:rPr lang="en-US" altLang="ko-KR"/>
              <a:t>(Hash Rate) - </a:t>
            </a:r>
            <a:r>
              <a:rPr lang="ko-KR" altLang="en-US">
                <a:solidFill>
                  <a:srgbClr val="006600"/>
                </a:solidFill>
              </a:rPr>
              <a:t>비트코인 얼마나 떨어질까</a:t>
            </a:r>
            <a:r>
              <a:rPr lang="en-US" altLang="ko-KR">
                <a:solidFill>
                  <a:srgbClr val="006600"/>
                </a:solidFill>
              </a:rPr>
              <a:t>…</a:t>
            </a:r>
            <a:br>
              <a:rPr lang="en-US" altLang="ko-KR">
                <a:solidFill>
                  <a:srgbClr val="006600"/>
                </a:solidFill>
              </a:rPr>
            </a:br>
            <a:r>
              <a:rPr lang="en-US" altLang="ko-KR">
                <a:solidFill>
                  <a:srgbClr val="006600"/>
                </a:solidFill>
              </a:rPr>
              <a:t>'</a:t>
            </a:r>
            <a:r>
              <a:rPr lang="ko-KR" altLang="en-US">
                <a:solidFill>
                  <a:srgbClr val="006600"/>
                </a:solidFill>
              </a:rPr>
              <a:t>해시레이트</a:t>
            </a:r>
            <a:r>
              <a:rPr lang="en-US" altLang="ko-KR">
                <a:solidFill>
                  <a:srgbClr val="006600"/>
                </a:solidFill>
              </a:rPr>
              <a:t>'</a:t>
            </a:r>
            <a:r>
              <a:rPr lang="ko-KR" altLang="en-US">
                <a:solidFill>
                  <a:srgbClr val="006600"/>
                </a:solidFill>
              </a:rPr>
              <a:t>는 알고 있다</a:t>
            </a:r>
            <a:r>
              <a:rPr lang="en-US" altLang="ko-KR">
                <a:solidFill>
                  <a:srgbClr val="006600"/>
                </a:solidFill>
              </a:rPr>
              <a:t>? </a:t>
            </a: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전 </a:t>
            </a:r>
            <a:r>
              <a:rPr lang="ko-KR" altLang="en-US" smtClean="0">
                <a:solidFill>
                  <a:schemeClr val="tx1"/>
                </a:solidFill>
              </a:rPr>
              <a:t>세계 비트코인 </a:t>
            </a:r>
            <a:r>
              <a:rPr lang="ko-KR" altLang="en-US" smtClean="0"/>
              <a:t>채굴장의 </a:t>
            </a:r>
            <a:r>
              <a:rPr lang="en-US" altLang="ko-KR" smtClean="0"/>
              <a:t>65</a:t>
            </a:r>
            <a:r>
              <a:rPr lang="en-US" altLang="ko-KR"/>
              <a:t>%</a:t>
            </a:r>
            <a:r>
              <a:rPr lang="ko-KR" altLang="en-US" smtClean="0"/>
              <a:t>가 있는 중국에서 채굴업체의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90</a:t>
            </a:r>
            <a:r>
              <a:rPr lang="en-US" altLang="ko-KR"/>
              <a:t>% </a:t>
            </a:r>
            <a:r>
              <a:rPr lang="ko-KR" altLang="en-US" smtClean="0"/>
              <a:t>이상 폐쇄</a:t>
            </a:r>
            <a:r>
              <a:rPr lang="en-US" altLang="ko-KR" sz="1400"/>
              <a:t>(</a:t>
            </a:r>
            <a:r>
              <a:rPr lang="ko-KR" altLang="en-US" sz="1400"/>
              <a:t>중국글로벌타임스</a:t>
            </a:r>
            <a:r>
              <a:rPr lang="en-US" altLang="ko-KR" sz="1400"/>
              <a:t>, 2021</a:t>
            </a:r>
            <a:r>
              <a:rPr lang="ko-KR" altLang="en-US" sz="1400"/>
              <a:t>년</a:t>
            </a:r>
            <a:r>
              <a:rPr lang="en-US" altLang="ko-KR" sz="1400"/>
              <a:t>6</a:t>
            </a:r>
            <a:r>
              <a:rPr lang="ko-KR" altLang="en-US" sz="1400"/>
              <a:t>월</a:t>
            </a:r>
            <a:r>
              <a:rPr lang="en-US" altLang="ko-KR" sz="1400"/>
              <a:t>20</a:t>
            </a:r>
            <a:r>
              <a:rPr lang="ko-KR" altLang="en-US" sz="1400"/>
              <a:t>일</a:t>
            </a:r>
            <a:r>
              <a:rPr lang="en-US" altLang="ko-KR" sz="1400"/>
              <a:t>)</a:t>
            </a:r>
            <a:endParaRPr lang="ko-KR" altLang="en-US" sz="1400" b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185" y="3068960"/>
            <a:ext cx="7056784" cy="2929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12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해시레이 사이트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해시레이트</a:t>
            </a:r>
            <a:r>
              <a:rPr lang="en-US" altLang="ko-KR" baseline="30000" smtClean="0"/>
              <a:t>(</a:t>
            </a:r>
            <a:r>
              <a:rPr lang="ko-KR" altLang="en-US" baseline="30000" smtClean="0"/>
              <a:t>특정 </a:t>
            </a:r>
            <a:r>
              <a:rPr lang="ko-KR" altLang="en-US" baseline="30000"/>
              <a:t>암호화폐 네트워크의 총 채굴 연산 능력을 나타내는 중요한 </a:t>
            </a:r>
            <a:r>
              <a:rPr lang="ko-KR" altLang="en-US" baseline="30000" smtClean="0"/>
              <a:t>지표</a:t>
            </a:r>
            <a:r>
              <a:rPr lang="en-US" altLang="ko-KR" baseline="30000" smtClean="0"/>
              <a:t>)</a:t>
            </a:r>
            <a:r>
              <a:rPr lang="ko-KR" altLang="en-US" smtClean="0"/>
              <a:t>를 </a:t>
            </a:r>
            <a:r>
              <a:rPr lang="ko-KR" altLang="en-US"/>
              <a:t>확인할 수 있는 대표적인 </a:t>
            </a:r>
            <a:r>
              <a:rPr lang="ko-KR" altLang="en-US" smtClean="0"/>
              <a:t>사이트</a:t>
            </a:r>
            <a:endParaRPr lang="en-US" altLang="ko-KR"/>
          </a:p>
          <a:p>
            <a:pPr lvl="1"/>
            <a:r>
              <a:rPr lang="en-US" altLang="ko-KR" smtClean="0"/>
              <a:t>Blockchain.com</a:t>
            </a:r>
            <a:endParaRPr lang="en-US" altLang="ko-KR"/>
          </a:p>
          <a:p>
            <a:pPr lvl="2"/>
            <a:r>
              <a:rPr lang="en-US" altLang="ko-KR" smtClean="0">
                <a:hlinkClick r:id="rId2"/>
              </a:rPr>
              <a:t>https</a:t>
            </a:r>
            <a:r>
              <a:rPr lang="en-US" altLang="ko-KR">
                <a:hlinkClick r:id="rId2"/>
              </a:rPr>
              <a:t>://</a:t>
            </a:r>
            <a:r>
              <a:rPr lang="en-US" altLang="ko-KR" smtClean="0">
                <a:hlinkClick r:id="rId2"/>
              </a:rPr>
              <a:t>www.blockchain.com/charts/hash-rate</a:t>
            </a:r>
            <a:endParaRPr lang="en-US" altLang="ko-KR" smtClean="0"/>
          </a:p>
          <a:p>
            <a:pPr lvl="2"/>
            <a:r>
              <a:rPr lang="ko-KR" altLang="en-US" smtClean="0"/>
              <a:t>특징 </a:t>
            </a:r>
            <a:r>
              <a:rPr lang="en-US" altLang="ko-KR" smtClean="0"/>
              <a:t>- </a:t>
            </a:r>
            <a:r>
              <a:rPr lang="ko-KR" altLang="en-US">
                <a:solidFill>
                  <a:srgbClr val="FF0000"/>
                </a:solidFill>
              </a:rPr>
              <a:t>비트코인</a:t>
            </a:r>
            <a:r>
              <a:rPr lang="en-US" altLang="ko-KR">
                <a:solidFill>
                  <a:srgbClr val="FF0000"/>
                </a:solidFill>
              </a:rPr>
              <a:t>(Bitcoin)</a:t>
            </a:r>
            <a:r>
              <a:rPr lang="ko-KR" altLang="en-US">
                <a:solidFill>
                  <a:srgbClr val="FF0000"/>
                </a:solidFill>
              </a:rPr>
              <a:t>의 해시레이트 추이를 가장 정확하고 </a:t>
            </a:r>
            <a:r>
              <a:rPr lang="ko-KR" altLang="en-US"/>
              <a:t>신뢰성 높게 제공하는 대표적인 </a:t>
            </a:r>
            <a:r>
              <a:rPr lang="ko-KR" altLang="en-US" smtClean="0"/>
              <a:t>사이트</a:t>
            </a:r>
            <a:endParaRPr lang="en-US" altLang="ko-KR" smtClean="0"/>
          </a:p>
          <a:p>
            <a:pPr lvl="3"/>
            <a:r>
              <a:rPr lang="ko-KR" altLang="en-US" smtClean="0"/>
              <a:t>깔끔한 </a:t>
            </a:r>
            <a:r>
              <a:rPr lang="ko-KR" altLang="en-US"/>
              <a:t>차트와 함께 역사적인 데이터를 쉽게 확인할 수 </a:t>
            </a:r>
            <a:r>
              <a:rPr lang="ko-KR" altLang="en-US" smtClean="0"/>
              <a:t>있음</a:t>
            </a:r>
            <a:endParaRPr lang="en-US" altLang="ko-KR" smtClean="0"/>
          </a:p>
          <a:p>
            <a:pPr lvl="3"/>
            <a:r>
              <a:rPr lang="ko-KR" altLang="en-US" smtClean="0"/>
              <a:t>비트코인 </a:t>
            </a:r>
            <a:r>
              <a:rPr lang="ko-KR" altLang="en-US"/>
              <a:t>외에도 다른 암호화폐의 해시레이트 정보도 </a:t>
            </a:r>
            <a:r>
              <a:rPr lang="ko-KR" altLang="en-US" smtClean="0"/>
              <a:t>제공</a:t>
            </a:r>
            <a:endParaRPr lang="en-US" altLang="ko-KR"/>
          </a:p>
          <a:p>
            <a:pPr lvl="1"/>
            <a:r>
              <a:rPr lang="en-US" altLang="ko-KR" smtClean="0"/>
              <a:t>Coinwarz</a:t>
            </a:r>
            <a:endParaRPr lang="en-US" altLang="ko-KR"/>
          </a:p>
          <a:p>
            <a:pPr lvl="2"/>
            <a:r>
              <a:rPr lang="en-US" altLang="ko-KR" smtClean="0">
                <a:hlinkClick r:id="rId3"/>
              </a:rPr>
              <a:t>https</a:t>
            </a:r>
            <a:r>
              <a:rPr lang="en-US" altLang="ko-KR">
                <a:hlinkClick r:id="rId3"/>
              </a:rPr>
              <a:t>://</a:t>
            </a:r>
            <a:r>
              <a:rPr lang="en-US" altLang="ko-KR" smtClean="0">
                <a:hlinkClick r:id="rId3"/>
              </a:rPr>
              <a:t>www.coinwarz.com/mining/bitcoin/hashrate-chart</a:t>
            </a:r>
            <a:endParaRPr lang="en-US" altLang="ko-KR" smtClean="0"/>
          </a:p>
          <a:p>
            <a:pPr lvl="2"/>
            <a:r>
              <a:rPr lang="ko-KR" altLang="en-US" smtClean="0"/>
              <a:t>특징 </a:t>
            </a:r>
            <a:r>
              <a:rPr lang="en-US" altLang="ko-KR" smtClean="0"/>
              <a:t>- </a:t>
            </a:r>
            <a:r>
              <a:rPr lang="ko-KR" altLang="en-US"/>
              <a:t>다양한 </a:t>
            </a:r>
            <a:r>
              <a:rPr lang="ko-KR" altLang="en-US">
                <a:solidFill>
                  <a:srgbClr val="FF0000"/>
                </a:solidFill>
              </a:rPr>
              <a:t>암호화폐의 해시레이트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난이도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수익성 등을 종합적으로 </a:t>
            </a:r>
            <a:r>
              <a:rPr lang="en-US" altLang="ko-KR" smtClean="0">
                <a:solidFill>
                  <a:srgbClr val="FF0000"/>
                </a:solidFill>
              </a:rPr>
              <a:t/>
            </a:r>
            <a:br>
              <a:rPr lang="en-US" altLang="ko-KR" smtClean="0">
                <a:solidFill>
                  <a:srgbClr val="FF0000"/>
                </a:solidFill>
              </a:rPr>
            </a:br>
            <a:r>
              <a:rPr lang="ko-KR" altLang="en-US" smtClean="0">
                <a:solidFill>
                  <a:srgbClr val="FF0000"/>
                </a:solidFill>
              </a:rPr>
              <a:t>제공하는 사이트</a:t>
            </a:r>
            <a:endParaRPr lang="en-US" altLang="ko-KR" smtClean="0">
              <a:solidFill>
                <a:srgbClr val="FF0000"/>
              </a:solidFill>
            </a:endParaRPr>
          </a:p>
          <a:p>
            <a:pPr lvl="3"/>
            <a:r>
              <a:rPr lang="ko-KR" altLang="en-US" smtClean="0"/>
              <a:t>실시간 </a:t>
            </a:r>
            <a:r>
              <a:rPr lang="ko-KR" altLang="en-US"/>
              <a:t>데이터와 함께 일</a:t>
            </a:r>
            <a:r>
              <a:rPr lang="en-US" altLang="ko-KR"/>
              <a:t>, </a:t>
            </a:r>
            <a:r>
              <a:rPr lang="ko-KR" altLang="en-US"/>
              <a:t>주</a:t>
            </a:r>
            <a:r>
              <a:rPr lang="en-US" altLang="ko-KR"/>
              <a:t>, </a:t>
            </a:r>
            <a:r>
              <a:rPr lang="ko-KR" altLang="en-US"/>
              <a:t>월 단위의 그래프를 볼 수 있어 추세 파악에 </a:t>
            </a:r>
            <a:r>
              <a:rPr lang="ko-KR" altLang="en-US" smtClean="0"/>
              <a:t>유용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12793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학습목표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b="0"/>
          </a:p>
          <a:p>
            <a:r>
              <a:rPr lang="ko-KR" altLang="en-US" smtClean="0"/>
              <a:t>블록체인 응용분야와 진화에 대하여 설명할 수 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블록체인의 생태계에 대하여 설명할 수 있다</a:t>
            </a:r>
            <a:r>
              <a:rPr lang="en-US" altLang="ko-KR"/>
              <a:t>.</a:t>
            </a:r>
            <a:endParaRPr lang="ko-KR" altLang="en-US" b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280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해시레이 사이트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smtClean="0"/>
              <a:t>BitInfoCharts</a:t>
            </a:r>
          </a:p>
          <a:p>
            <a:pPr lvl="2"/>
            <a:r>
              <a:rPr lang="en-US" altLang="ko-KR" smtClean="0">
                <a:hlinkClick r:id="rId2"/>
              </a:rPr>
              <a:t>https</a:t>
            </a:r>
            <a:r>
              <a:rPr lang="en-US" altLang="ko-KR">
                <a:hlinkClick r:id="rId2"/>
              </a:rPr>
              <a:t>://bitinfocharts.com</a:t>
            </a:r>
            <a:r>
              <a:rPr lang="en-US" altLang="ko-KR" smtClean="0">
                <a:hlinkClick r:id="rId2"/>
              </a:rPr>
              <a:t>/</a:t>
            </a:r>
            <a:endParaRPr lang="en-US" altLang="ko-KR" smtClean="0"/>
          </a:p>
          <a:p>
            <a:pPr lvl="2"/>
            <a:r>
              <a:rPr lang="ko-KR" altLang="en-US" smtClean="0"/>
              <a:t>특징 </a:t>
            </a:r>
            <a:endParaRPr lang="en-US" altLang="ko-KR" smtClean="0"/>
          </a:p>
          <a:p>
            <a:pPr lvl="3"/>
            <a:r>
              <a:rPr lang="ko-KR" altLang="en-US" smtClean="0"/>
              <a:t>비트코인</a:t>
            </a:r>
            <a:r>
              <a:rPr lang="en-US" altLang="ko-KR"/>
              <a:t>, </a:t>
            </a:r>
            <a:r>
              <a:rPr lang="ko-KR" altLang="en-US"/>
              <a:t>이더리움 클래식 등 주요 암호화폐의 </a:t>
            </a:r>
            <a:r>
              <a:rPr lang="ko-KR" altLang="en-US">
                <a:solidFill>
                  <a:srgbClr val="FF0000"/>
                </a:solidFill>
              </a:rPr>
              <a:t>해시레이트뿐만 아니라 거래량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거래 수수료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지갑 수 등 다양한 블록체인 데이터를 </a:t>
            </a:r>
            <a:r>
              <a:rPr lang="ko-KR" altLang="en-US" smtClean="0">
                <a:solidFill>
                  <a:srgbClr val="FF0000"/>
                </a:solidFill>
              </a:rPr>
              <a:t>제공</a:t>
            </a:r>
            <a:endParaRPr lang="en-US" altLang="ko-KR" smtClean="0">
              <a:solidFill>
                <a:srgbClr val="FF0000"/>
              </a:solidFill>
            </a:endParaRPr>
          </a:p>
          <a:p>
            <a:pPr lvl="3"/>
            <a:r>
              <a:rPr lang="ko-KR" altLang="en-US" smtClean="0"/>
              <a:t>여러 </a:t>
            </a:r>
            <a:r>
              <a:rPr lang="ko-KR" altLang="en-US"/>
              <a:t>지표를 한눈에 비교하기 좋으며</a:t>
            </a:r>
            <a:r>
              <a:rPr lang="en-US" altLang="ko-KR"/>
              <a:t>, </a:t>
            </a:r>
            <a:r>
              <a:rPr lang="ko-KR" altLang="en-US"/>
              <a:t>특히 다양한 암호화폐의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해시레이트 </a:t>
            </a:r>
            <a:r>
              <a:rPr lang="ko-KR" altLang="en-US"/>
              <a:t>순위를 확인할 때 </a:t>
            </a:r>
            <a:r>
              <a:rPr lang="ko-KR" altLang="en-US" smtClean="0"/>
              <a:t>유용</a:t>
            </a:r>
            <a:endParaRPr lang="en-US" altLang="ko-KR" smtClean="0"/>
          </a:p>
          <a:p>
            <a:pPr lvl="1"/>
            <a:r>
              <a:rPr lang="en-US" altLang="ko-KR" smtClean="0"/>
              <a:t>YCharts</a:t>
            </a:r>
            <a:endParaRPr lang="en-US" altLang="ko-KR"/>
          </a:p>
          <a:p>
            <a:pPr lvl="2"/>
            <a:r>
              <a:rPr lang="en-US" altLang="ko-KR" smtClean="0">
                <a:hlinkClick r:id="rId3"/>
              </a:rPr>
              <a:t>https</a:t>
            </a:r>
            <a:r>
              <a:rPr lang="en-US" altLang="ko-KR">
                <a:hlinkClick r:id="rId3"/>
              </a:rPr>
              <a:t>://</a:t>
            </a:r>
            <a:r>
              <a:rPr lang="en-US" altLang="ko-KR" smtClean="0">
                <a:hlinkClick r:id="rId3"/>
              </a:rPr>
              <a:t>ycharts.com/indicators/bitcoin_network_hash_rate</a:t>
            </a:r>
            <a:endParaRPr lang="en-US" altLang="ko-KR" smtClean="0"/>
          </a:p>
          <a:p>
            <a:pPr lvl="2"/>
            <a:r>
              <a:rPr lang="ko-KR" altLang="en-US" smtClean="0"/>
              <a:t>특징</a:t>
            </a:r>
            <a:endParaRPr lang="en-US" altLang="ko-KR" smtClean="0"/>
          </a:p>
          <a:p>
            <a:pPr lvl="3"/>
            <a:r>
              <a:rPr lang="ko-KR" altLang="en-US" smtClean="0"/>
              <a:t>경제 </a:t>
            </a:r>
            <a:r>
              <a:rPr lang="ko-KR" altLang="en-US"/>
              <a:t>데이터 및 차트 분석에 특화된 사이트로</a:t>
            </a:r>
            <a:r>
              <a:rPr lang="en-US" altLang="ko-KR"/>
              <a:t>, </a:t>
            </a:r>
            <a:r>
              <a:rPr lang="ko-KR" altLang="en-US">
                <a:solidFill>
                  <a:srgbClr val="FF0000"/>
                </a:solidFill>
              </a:rPr>
              <a:t>비트코인 해시레이트와 같은 </a:t>
            </a:r>
            <a:r>
              <a:rPr lang="en-US" altLang="ko-KR" smtClean="0">
                <a:solidFill>
                  <a:srgbClr val="FF0000"/>
                </a:solidFill>
              </a:rPr>
              <a:t/>
            </a:r>
            <a:br>
              <a:rPr lang="en-US" altLang="ko-KR" smtClean="0">
                <a:solidFill>
                  <a:srgbClr val="FF0000"/>
                </a:solidFill>
              </a:rPr>
            </a:br>
            <a:r>
              <a:rPr lang="ko-KR" altLang="en-US" smtClean="0">
                <a:solidFill>
                  <a:srgbClr val="FF0000"/>
                </a:solidFill>
              </a:rPr>
              <a:t>블록체인 </a:t>
            </a:r>
            <a:r>
              <a:rPr lang="ko-KR" altLang="en-US">
                <a:solidFill>
                  <a:srgbClr val="FF0000"/>
                </a:solidFill>
              </a:rPr>
              <a:t>관련 지표도 </a:t>
            </a:r>
            <a:r>
              <a:rPr lang="ko-KR" altLang="en-US" smtClean="0">
                <a:solidFill>
                  <a:srgbClr val="FF0000"/>
                </a:solidFill>
              </a:rPr>
              <a:t>제공</a:t>
            </a:r>
            <a:endParaRPr lang="en-US" altLang="ko-KR" smtClean="0">
              <a:solidFill>
                <a:srgbClr val="FF0000"/>
              </a:solidFill>
            </a:endParaRPr>
          </a:p>
          <a:p>
            <a:pPr lvl="3"/>
            <a:r>
              <a:rPr lang="ko-KR" altLang="en-US" smtClean="0"/>
              <a:t>전문가 </a:t>
            </a:r>
            <a:r>
              <a:rPr lang="ko-KR" altLang="en-US"/>
              <a:t>수준의 분석 기능을 활용하여 해시레이트와 다른 경제 지표 간의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상관관계를 </a:t>
            </a:r>
            <a:r>
              <a:rPr lang="ko-KR" altLang="en-US"/>
              <a:t>살펴볼 수 </a:t>
            </a:r>
            <a:r>
              <a:rPr lang="ko-KR" altLang="en-US" smtClean="0"/>
              <a:t>있음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8503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해시레이 사이트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이더리움 해시레이트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이더리움은 </a:t>
            </a:r>
            <a:r>
              <a:rPr lang="en-US" altLang="ko-KR">
                <a:solidFill>
                  <a:schemeClr val="tx1"/>
                </a:solidFill>
              </a:rPr>
              <a:t>2022</a:t>
            </a:r>
            <a:r>
              <a:rPr lang="ko-KR" altLang="en-US">
                <a:solidFill>
                  <a:schemeClr val="tx1"/>
                </a:solidFill>
              </a:rPr>
              <a:t>년 </a:t>
            </a:r>
            <a:r>
              <a:rPr lang="en-US" altLang="ko-KR">
                <a:solidFill>
                  <a:schemeClr val="tx1"/>
                </a:solidFill>
              </a:rPr>
              <a:t>9</a:t>
            </a:r>
            <a:r>
              <a:rPr lang="ko-KR" altLang="en-US"/>
              <a:t>월 </a:t>
            </a:r>
            <a:r>
              <a:rPr lang="en-US" altLang="ko-KR"/>
              <a:t>'</a:t>
            </a:r>
            <a:r>
              <a:rPr lang="ko-KR" altLang="en-US"/>
              <a:t>더 머지</a:t>
            </a:r>
            <a:r>
              <a:rPr lang="en-US" altLang="ko-KR"/>
              <a:t>(The Merge)' </a:t>
            </a:r>
            <a:r>
              <a:rPr lang="ko-KR" altLang="en-US"/>
              <a:t>업그레이드를 </a:t>
            </a:r>
            <a:r>
              <a:rPr lang="ko-KR" altLang="en-US">
                <a:solidFill>
                  <a:schemeClr val="tx1"/>
                </a:solidFill>
              </a:rPr>
              <a:t>통해 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ko-KR" altLang="en-US" smtClean="0">
                <a:solidFill>
                  <a:schemeClr val="tx1"/>
                </a:solidFill>
              </a:rPr>
              <a:t>작업증명</a:t>
            </a:r>
            <a:r>
              <a:rPr lang="en-US" altLang="ko-KR">
                <a:solidFill>
                  <a:schemeClr val="tx1"/>
                </a:solidFill>
              </a:rPr>
              <a:t>(PoW)</a:t>
            </a:r>
            <a:r>
              <a:rPr lang="ko-KR" altLang="en-US">
                <a:solidFill>
                  <a:schemeClr val="tx1"/>
                </a:solidFill>
              </a:rPr>
              <a:t>에서 </a:t>
            </a:r>
            <a:r>
              <a:rPr lang="ko-KR" altLang="en-US" u="sng">
                <a:solidFill>
                  <a:schemeClr val="tx1"/>
                </a:solidFill>
              </a:rPr>
              <a:t>지분증명</a:t>
            </a:r>
            <a:r>
              <a:rPr lang="en-US" altLang="ko-KR" u="sng">
                <a:solidFill>
                  <a:schemeClr val="tx1"/>
                </a:solidFill>
              </a:rPr>
              <a:t>(PoS) </a:t>
            </a:r>
            <a:r>
              <a:rPr lang="ko-KR" altLang="en-US" u="sng">
                <a:solidFill>
                  <a:schemeClr val="tx1"/>
                </a:solidFill>
              </a:rPr>
              <a:t>방식으로 </a:t>
            </a:r>
            <a:r>
              <a:rPr lang="ko-KR" altLang="en-US" u="sng" smtClean="0">
                <a:solidFill>
                  <a:schemeClr val="tx1"/>
                </a:solidFill>
              </a:rPr>
              <a:t>전환했음</a:t>
            </a:r>
            <a:endParaRPr lang="en-US" altLang="ko-KR" u="sng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더 </a:t>
            </a:r>
            <a:r>
              <a:rPr lang="ko-KR" altLang="en-US">
                <a:solidFill>
                  <a:schemeClr val="tx1"/>
                </a:solidFill>
              </a:rPr>
              <a:t>이상 채굴을 통해 블록을 생성하지 않으므로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이더리움</a:t>
            </a:r>
            <a:r>
              <a:rPr lang="en-US" altLang="ko-KR">
                <a:solidFill>
                  <a:schemeClr val="tx1"/>
                </a:solidFill>
              </a:rPr>
              <a:t>(ETH) </a:t>
            </a:r>
            <a:r>
              <a:rPr lang="ko-KR" altLang="en-US">
                <a:solidFill>
                  <a:schemeClr val="tx1"/>
                </a:solidFill>
              </a:rPr>
              <a:t>메인넷의 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ko-KR" altLang="en-US" smtClean="0">
                <a:solidFill>
                  <a:schemeClr val="tx1"/>
                </a:solidFill>
              </a:rPr>
              <a:t>해시레이트라는 </a:t>
            </a:r>
            <a:r>
              <a:rPr lang="ko-KR" altLang="en-US">
                <a:solidFill>
                  <a:schemeClr val="tx1"/>
                </a:solidFill>
              </a:rPr>
              <a:t>개념은 더 이상 유효하지 </a:t>
            </a:r>
            <a:r>
              <a:rPr lang="ko-KR" altLang="en-US" smtClean="0">
                <a:solidFill>
                  <a:schemeClr val="tx1"/>
                </a:solidFill>
              </a:rPr>
              <a:t>않음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/>
              <a:t>이더리움 </a:t>
            </a:r>
            <a:r>
              <a:rPr lang="ko-KR" altLang="en-US"/>
              <a:t>클래식</a:t>
            </a:r>
            <a:r>
              <a:rPr lang="en-US" altLang="ko-KR"/>
              <a:t>(ETC)</a:t>
            </a:r>
            <a:r>
              <a:rPr lang="ko-KR" altLang="en-US"/>
              <a:t>과 </a:t>
            </a:r>
            <a:r>
              <a:rPr lang="ko-KR" altLang="en-US">
                <a:solidFill>
                  <a:schemeClr val="tx1"/>
                </a:solidFill>
              </a:rPr>
              <a:t>같은 </a:t>
            </a:r>
            <a:r>
              <a:rPr lang="en-US" altLang="ko-KR">
                <a:solidFill>
                  <a:schemeClr val="tx1"/>
                </a:solidFill>
              </a:rPr>
              <a:t>PoW </a:t>
            </a:r>
            <a:r>
              <a:rPr lang="ko-KR" altLang="en-US">
                <a:solidFill>
                  <a:schemeClr val="tx1"/>
                </a:solidFill>
              </a:rPr>
              <a:t>방식을 유지하는 </a:t>
            </a:r>
            <a:r>
              <a:rPr lang="ko-KR" altLang="en-US" smtClean="0">
                <a:solidFill>
                  <a:schemeClr val="tx1"/>
                </a:solidFill>
              </a:rPr>
              <a:t>다른 </a:t>
            </a:r>
            <a:r>
              <a:rPr lang="ko-KR" altLang="en-US">
                <a:solidFill>
                  <a:schemeClr val="tx1"/>
                </a:solidFill>
              </a:rPr>
              <a:t>암호화폐의 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ko-KR" altLang="en-US" smtClean="0">
                <a:solidFill>
                  <a:schemeClr val="tx1"/>
                </a:solidFill>
              </a:rPr>
              <a:t>해시레이트는 </a:t>
            </a:r>
            <a:r>
              <a:rPr lang="ko-KR" altLang="en-US">
                <a:solidFill>
                  <a:schemeClr val="tx1"/>
                </a:solidFill>
              </a:rPr>
              <a:t>여전히 </a:t>
            </a:r>
            <a:r>
              <a:rPr lang="ko-KR" altLang="en-US" smtClean="0">
                <a:solidFill>
                  <a:schemeClr val="tx1"/>
                </a:solidFill>
              </a:rPr>
              <a:t>앞의 </a:t>
            </a:r>
            <a:r>
              <a:rPr lang="ko-KR" altLang="en-US">
                <a:solidFill>
                  <a:schemeClr val="tx1"/>
                </a:solidFill>
              </a:rPr>
              <a:t>사이트들에서 확인할 수 </a:t>
            </a:r>
            <a:r>
              <a:rPr lang="ko-KR" altLang="en-US" smtClean="0">
                <a:solidFill>
                  <a:schemeClr val="tx1"/>
                </a:solidFill>
              </a:rPr>
              <a:t>있음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336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응용분야와 진화 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비트코인 채굴의 전기 사용량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비트코인 채굴의 전기 사용량이 </a:t>
            </a:r>
            <a:r>
              <a:rPr lang="ko-KR" altLang="en-US" smtClean="0"/>
              <a:t>스웨덴의 </a:t>
            </a:r>
            <a:r>
              <a:rPr lang="en-US" altLang="ko-KR" smtClean="0"/>
              <a:t>1</a:t>
            </a:r>
            <a:r>
              <a:rPr lang="ko-KR" altLang="en-US" smtClean="0"/>
              <a:t>년 사용량보다 많음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채굴순위 </a:t>
            </a:r>
            <a:r>
              <a:rPr lang="en-US" altLang="ko-KR" smtClean="0">
                <a:solidFill>
                  <a:schemeClr val="tx1"/>
                </a:solidFill>
              </a:rPr>
              <a:t>6</a:t>
            </a:r>
            <a:r>
              <a:rPr lang="ko-KR" altLang="en-US" smtClean="0">
                <a:solidFill>
                  <a:schemeClr val="tx1"/>
                </a:solidFill>
              </a:rPr>
              <a:t>위의 이란도</a:t>
            </a:r>
            <a:r>
              <a:rPr lang="ko-KR" altLang="en-US">
                <a:solidFill>
                  <a:schemeClr val="tx1"/>
                </a:solidFill>
              </a:rPr>
              <a:t>‘</a:t>
            </a:r>
            <a:r>
              <a:rPr lang="en-US" altLang="ko-KR">
                <a:solidFill>
                  <a:schemeClr val="tx1"/>
                </a:solidFill>
              </a:rPr>
              <a:t>20</a:t>
            </a:r>
            <a:r>
              <a:rPr lang="ko-KR" altLang="en-US" smtClean="0">
                <a:solidFill>
                  <a:schemeClr val="tx1"/>
                </a:solidFill>
              </a:rPr>
              <a:t>년말부터 대규모 정전 발생</a:t>
            </a:r>
            <a:r>
              <a:rPr lang="ko-KR" altLang="en-US">
                <a:solidFill>
                  <a:schemeClr val="tx1"/>
                </a:solidFill>
              </a:rPr>
              <a:t>‘</a:t>
            </a:r>
            <a:r>
              <a:rPr lang="en-US" altLang="ko-KR">
                <a:solidFill>
                  <a:schemeClr val="tx1"/>
                </a:solidFill>
              </a:rPr>
              <a:t>21</a:t>
            </a:r>
            <a:r>
              <a:rPr lang="ko-KR" altLang="en-US">
                <a:solidFill>
                  <a:schemeClr val="tx1"/>
                </a:solidFill>
              </a:rPr>
              <a:t>년</a:t>
            </a:r>
            <a:r>
              <a:rPr lang="en-US" altLang="ko-KR">
                <a:solidFill>
                  <a:schemeClr val="tx1"/>
                </a:solidFill>
              </a:rPr>
              <a:t>1</a:t>
            </a:r>
            <a:r>
              <a:rPr lang="ko-KR" altLang="en-US" smtClean="0">
                <a:solidFill>
                  <a:schemeClr val="tx1"/>
                </a:solidFill>
              </a:rPr>
              <a:t>월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en-US" altLang="ko-KR" smtClean="0">
                <a:solidFill>
                  <a:schemeClr val="tx1"/>
                </a:solidFill>
              </a:rPr>
              <a:t>1,620</a:t>
            </a:r>
            <a:r>
              <a:rPr lang="ko-KR" altLang="en-US" smtClean="0">
                <a:solidFill>
                  <a:schemeClr val="tx1"/>
                </a:solidFill>
              </a:rPr>
              <a:t>개의 </a:t>
            </a:r>
            <a:r>
              <a:rPr lang="ko-KR" altLang="en-US" smtClean="0"/>
              <a:t>채굴장 강제 폐업</a:t>
            </a:r>
            <a:endParaRPr lang="en-US" altLang="ko-KR" smtClean="0"/>
          </a:p>
          <a:p>
            <a:pPr lvl="2"/>
            <a:r>
              <a:rPr lang="ko-KR" altLang="en-US" smtClean="0"/>
              <a:t>압하지야자치공화국 법안</a:t>
            </a:r>
            <a:r>
              <a:rPr lang="en-US" altLang="ko-KR"/>
              <a:t>(‘21</a:t>
            </a:r>
            <a:r>
              <a:rPr lang="ko-KR" altLang="en-US"/>
              <a:t>년</a:t>
            </a:r>
            <a:r>
              <a:rPr lang="en-US" altLang="ko-KR"/>
              <a:t>4</a:t>
            </a:r>
            <a:r>
              <a:rPr lang="ko-KR" altLang="en-US"/>
              <a:t>월</a:t>
            </a:r>
            <a:r>
              <a:rPr lang="en-US" altLang="ko-KR"/>
              <a:t>) </a:t>
            </a:r>
            <a:r>
              <a:rPr lang="en-US" altLang="ko-KR" smtClean="0"/>
              <a:t>- </a:t>
            </a:r>
            <a:r>
              <a:rPr lang="en-US" altLang="ko-KR"/>
              <a:t>’22</a:t>
            </a:r>
            <a:r>
              <a:rPr lang="ko-KR" altLang="en-US" smtClean="0"/>
              <a:t>년 </a:t>
            </a:r>
            <a:r>
              <a:rPr lang="en-US" altLang="ko-KR" smtClean="0"/>
              <a:t>5</a:t>
            </a:r>
            <a:r>
              <a:rPr lang="ko-KR" altLang="en-US" smtClean="0"/>
              <a:t>월까지 모든 암호화폐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채굴행위를 금지하고</a:t>
            </a:r>
            <a:r>
              <a:rPr lang="en-US" altLang="ko-KR"/>
              <a:t>, </a:t>
            </a:r>
            <a:r>
              <a:rPr lang="ko-KR" altLang="en-US" smtClean="0"/>
              <a:t>이를 어길시 최대 </a:t>
            </a:r>
            <a:r>
              <a:rPr lang="en-US" altLang="ko-KR" smtClean="0"/>
              <a:t>3</a:t>
            </a:r>
            <a:r>
              <a:rPr lang="ko-KR" altLang="en-US" smtClean="0"/>
              <a:t>년의 징역형 선고</a:t>
            </a:r>
            <a:endParaRPr lang="ko-KR" altLang="en-US"/>
          </a:p>
          <a:p>
            <a:endParaRPr lang="ko-KR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645024"/>
            <a:ext cx="4896543" cy="30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79" y="4156298"/>
            <a:ext cx="3639493" cy="1911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047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응용분야와 진화 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비트코인 </a:t>
            </a:r>
            <a:r>
              <a:rPr lang="en-US" altLang="ko-KR" smtClean="0"/>
              <a:t>– </a:t>
            </a:r>
            <a:r>
              <a:rPr lang="ko-KR" altLang="en-US" smtClean="0"/>
              <a:t>블록체인의 한계점</a:t>
            </a:r>
            <a:endParaRPr lang="en-US" altLang="ko-KR" smtClean="0"/>
          </a:p>
          <a:p>
            <a:pPr lvl="1"/>
            <a:r>
              <a:rPr lang="ko-KR" altLang="en-US" smtClean="0"/>
              <a:t>느림</a:t>
            </a:r>
            <a:endParaRPr lang="en-US" altLang="ko-KR" smtClean="0"/>
          </a:p>
          <a:p>
            <a:pPr lvl="2"/>
            <a:r>
              <a:rPr lang="ko-KR" altLang="en-US" b="1" smtClean="0">
                <a:solidFill>
                  <a:srgbClr val="0000CC"/>
                </a:solidFill>
              </a:rPr>
              <a:t>블록생성 간격 </a:t>
            </a:r>
            <a:r>
              <a:rPr lang="en-US" altLang="ko-KR" b="1" smtClean="0">
                <a:solidFill>
                  <a:srgbClr val="0000CC"/>
                </a:solidFill>
              </a:rPr>
              <a:t>10</a:t>
            </a:r>
            <a:r>
              <a:rPr lang="ko-KR" altLang="en-US" b="1" smtClean="0">
                <a:solidFill>
                  <a:srgbClr val="0000CC"/>
                </a:solidFill>
              </a:rPr>
              <a:t>분 </a:t>
            </a:r>
            <a:r>
              <a:rPr lang="ko-KR" altLang="en-US" smtClean="0">
                <a:solidFill>
                  <a:schemeClr val="tx1"/>
                </a:solidFill>
              </a:rPr>
              <a:t>→ 블록체인에 거래의 기록여부를 확인하려면 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ko-KR" altLang="en-US" smtClean="0">
                <a:solidFill>
                  <a:schemeClr val="tx1"/>
                </a:solidFill>
              </a:rPr>
              <a:t>길게는 수십분 대기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en-US" altLang="ko-KR" smtClean="0"/>
              <a:t>Only Bitcion</a:t>
            </a:r>
          </a:p>
          <a:p>
            <a:pPr lvl="2"/>
            <a:r>
              <a:rPr lang="ko-KR" altLang="en-US" u="sng" smtClean="0">
                <a:solidFill>
                  <a:schemeClr val="tx1"/>
                </a:solidFill>
              </a:rPr>
              <a:t>비트코인만 이체 가능</a:t>
            </a:r>
            <a:endParaRPr lang="en-US" altLang="ko-KR" u="sng" smtClean="0">
              <a:solidFill>
                <a:schemeClr val="tx1"/>
              </a:solidFill>
            </a:endParaRPr>
          </a:p>
          <a:p>
            <a:pPr lvl="1"/>
            <a:r>
              <a:rPr lang="en-US" altLang="ko-KR" smtClean="0"/>
              <a:t>Only </a:t>
            </a:r>
            <a:r>
              <a:rPr lang="en-US" altLang="ko-KR"/>
              <a:t>Bitcoin </a:t>
            </a:r>
            <a:r>
              <a:rPr lang="en-US" altLang="ko-KR" smtClean="0"/>
              <a:t>Script</a:t>
            </a:r>
          </a:p>
          <a:p>
            <a:pPr lvl="2"/>
            <a:r>
              <a:rPr lang="ko-KR" altLang="en-US" u="sng" smtClean="0">
                <a:solidFill>
                  <a:schemeClr val="tx1"/>
                </a:solidFill>
              </a:rPr>
              <a:t>스크립트 기능이 제한적 </a:t>
            </a:r>
            <a:r>
              <a:rPr lang="ko-KR" altLang="en-US" smtClean="0">
                <a:solidFill>
                  <a:schemeClr val="tx1"/>
                </a:solidFill>
              </a:rPr>
              <a:t>→ 고급 이체조건 설정 또는 스마트 컨트랙트 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ko-KR" altLang="en-US" smtClean="0">
                <a:solidFill>
                  <a:schemeClr val="tx1"/>
                </a:solidFill>
              </a:rPr>
              <a:t>코딩이 불가능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/>
              <a:t>높은 보수성</a:t>
            </a:r>
            <a:endParaRPr lang="en-US" altLang="ko-KR" smtClean="0"/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비트코인의 </a:t>
            </a:r>
            <a:r>
              <a:rPr lang="ko-KR" altLang="en-US" u="sng" smtClean="0">
                <a:solidFill>
                  <a:schemeClr val="tx1"/>
                </a:solidFill>
              </a:rPr>
              <a:t>버전 업그레이드가 느림</a:t>
            </a:r>
            <a:endParaRPr lang="en-US" altLang="ko-KR" u="sng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/>
              <a:t>거래공개</a:t>
            </a:r>
            <a:endParaRPr lang="en-US" altLang="ko-KR" smtClean="0"/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비트코인 상의 거래가 </a:t>
            </a:r>
            <a:r>
              <a:rPr lang="ko-KR" altLang="en-US" u="sng" smtClean="0">
                <a:solidFill>
                  <a:schemeClr val="tx1"/>
                </a:solidFill>
              </a:rPr>
              <a:t>모두에게 공개</a:t>
            </a:r>
            <a:endParaRPr lang="ko-KR" altLang="en-US" u="sng">
              <a:solidFill>
                <a:schemeClr val="tx1"/>
              </a:solidFill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675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응용분야와 진화 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비트코인 </a:t>
            </a:r>
            <a:r>
              <a:rPr lang="en-US" altLang="ko-KR"/>
              <a:t>– </a:t>
            </a:r>
            <a:r>
              <a:rPr lang="ko-KR" altLang="en-US"/>
              <a:t>블록체인의 한계점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60848"/>
            <a:ext cx="7920880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7504" y="6237312"/>
            <a:ext cx="496855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</a:rPr>
              <a:t>트릴레마</a:t>
            </a:r>
            <a:r>
              <a:rPr lang="en-US" altLang="ko-KR" sz="1100">
                <a:solidFill>
                  <a:srgbClr val="FF0000"/>
                </a:solidFill>
              </a:rPr>
              <a:t>(Trilemma</a:t>
            </a:r>
            <a:r>
              <a:rPr lang="en-US" altLang="ko-KR" sz="1100" smtClean="0">
                <a:solidFill>
                  <a:srgbClr val="FF0000"/>
                </a:solidFill>
              </a:rPr>
              <a:t>) -</a:t>
            </a:r>
            <a:r>
              <a:rPr lang="ko-KR" altLang="en-US" sz="1100" smtClean="0">
                <a:solidFill>
                  <a:srgbClr val="FF0000"/>
                </a:solidFill>
              </a:rPr>
              <a:t> </a:t>
            </a:r>
            <a:r>
              <a:rPr lang="ko-KR" altLang="en-US" sz="1100">
                <a:solidFill>
                  <a:srgbClr val="FF0000"/>
                </a:solidFill>
              </a:rPr>
              <a:t>세 가지 목표 중 두 가지만을 동시에 달성할 수 있고</a:t>
            </a:r>
            <a:r>
              <a:rPr lang="en-US" altLang="ko-KR" sz="1100">
                <a:solidFill>
                  <a:srgbClr val="FF0000"/>
                </a:solidFill>
              </a:rPr>
              <a:t>, </a:t>
            </a:r>
            <a:r>
              <a:rPr lang="ko-KR" altLang="en-US" sz="1100">
                <a:solidFill>
                  <a:srgbClr val="FF0000"/>
                </a:solidFill>
              </a:rPr>
              <a:t>세 가지 모두를 한꺼번에 만족시키는 것은 불가능한 상황을 의미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370773" y="2708920"/>
            <a:ext cx="17940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>
                <a:solidFill>
                  <a:srgbClr val="FF0000"/>
                </a:solidFill>
              </a:rPr>
              <a:t>탈중앙화 </a:t>
            </a:r>
            <a:r>
              <a:rPr lang="ko-KR" altLang="en-US" sz="1100" smtClean="0">
                <a:solidFill>
                  <a:srgbClr val="FF0000"/>
                </a:solidFill>
              </a:rPr>
              <a:t>거래소</a:t>
            </a:r>
            <a:r>
              <a:rPr lang="en-US" altLang="ko-KR" sz="1100" smtClean="0">
                <a:solidFill>
                  <a:srgbClr val="FF0000"/>
                </a:solidFill>
              </a:rPr>
              <a:t/>
            </a:r>
            <a:br>
              <a:rPr lang="en-US" altLang="ko-KR" sz="1100" smtClean="0">
                <a:solidFill>
                  <a:srgbClr val="FF0000"/>
                </a:solidFill>
              </a:rPr>
            </a:br>
            <a:r>
              <a:rPr lang="en-US" altLang="ko-KR" sz="1100" smtClean="0">
                <a:solidFill>
                  <a:srgbClr val="FF0000"/>
                </a:solidFill>
              </a:rPr>
              <a:t>(</a:t>
            </a:r>
            <a:r>
              <a:rPr lang="en-US" altLang="ko-KR" sz="1100">
                <a:solidFill>
                  <a:srgbClr val="FF0000"/>
                </a:solidFill>
              </a:rPr>
              <a:t>Decentralized Exchange)</a:t>
            </a:r>
            <a:endParaRPr lang="ko-KR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34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응용분야와 진화 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블록체인 기술 진화</a:t>
            </a:r>
            <a:endParaRPr lang="en-US" altLang="ko-KR" smtClean="0"/>
          </a:p>
          <a:p>
            <a:pPr lvl="1"/>
            <a:r>
              <a:rPr lang="ko-KR" altLang="en-US"/>
              <a:t>실생활 접목된 블록체인 서비스 </a:t>
            </a:r>
            <a:r>
              <a:rPr lang="en-US" altLang="ko-KR"/>
              <a:t>'</a:t>
            </a:r>
            <a:r>
              <a:rPr lang="ko-KR" altLang="en-US"/>
              <a:t>속속</a:t>
            </a:r>
            <a:r>
              <a:rPr lang="en-US" altLang="ko-KR"/>
              <a:t>' …"</a:t>
            </a:r>
            <a:r>
              <a:rPr lang="ko-KR" altLang="en-US"/>
              <a:t>기술 만능주의는 극복해야</a:t>
            </a:r>
            <a:r>
              <a:rPr lang="en-US" altLang="ko-KR"/>
              <a:t>"</a:t>
            </a: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대용량 데이터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거래량 증가에 따른 </a:t>
            </a:r>
            <a:r>
              <a:rPr lang="ko-KR" altLang="en-US" smtClean="0"/>
              <a:t>합의 알고리즘 개선 </a:t>
            </a:r>
            <a:r>
              <a:rPr lang="ko-KR" altLang="en-US" smtClean="0">
                <a:solidFill>
                  <a:schemeClr val="tx1"/>
                </a:solidFill>
              </a:rPr>
              <a:t>→  </a:t>
            </a:r>
            <a:r>
              <a:rPr lang="en-US" altLang="ko-KR" b="1" smtClean="0">
                <a:solidFill>
                  <a:srgbClr val="0000CC"/>
                </a:solidFill>
              </a:rPr>
              <a:t>PoW</a:t>
            </a:r>
            <a:r>
              <a:rPr lang="ko-KR" altLang="en-US" b="1" smtClean="0">
                <a:solidFill>
                  <a:srgbClr val="0000CC"/>
                </a:solidFill>
              </a:rPr>
              <a:t>에서 </a:t>
            </a:r>
            <a:r>
              <a:rPr lang="en-US" altLang="ko-KR" b="1" smtClean="0">
                <a:solidFill>
                  <a:srgbClr val="0000CC"/>
                </a:solidFill>
              </a:rPr>
              <a:t/>
            </a:r>
            <a:br>
              <a:rPr lang="en-US" altLang="ko-KR" b="1" smtClean="0">
                <a:solidFill>
                  <a:srgbClr val="0000CC"/>
                </a:solidFill>
              </a:rPr>
            </a:br>
            <a:r>
              <a:rPr lang="en-US" altLang="ko-KR" b="1" smtClean="0">
                <a:solidFill>
                  <a:srgbClr val="0000CC"/>
                </a:solidFill>
              </a:rPr>
              <a:t>PoS </a:t>
            </a:r>
            <a:r>
              <a:rPr lang="ko-KR" altLang="en-US" b="1" smtClean="0">
                <a:solidFill>
                  <a:srgbClr val="0000CC"/>
                </a:solidFill>
              </a:rPr>
              <a:t>및 </a:t>
            </a:r>
            <a:r>
              <a:rPr lang="en-US" altLang="ko-KR" b="1" smtClean="0">
                <a:solidFill>
                  <a:srgbClr val="0000CC"/>
                </a:solidFill>
              </a:rPr>
              <a:t>DPoS </a:t>
            </a:r>
            <a:r>
              <a:rPr lang="ko-KR" altLang="en-US" b="1" smtClean="0">
                <a:solidFill>
                  <a:srgbClr val="0000CC"/>
                </a:solidFill>
              </a:rPr>
              <a:t>방식으로 발전</a:t>
            </a:r>
          </a:p>
          <a:p>
            <a:pPr lvl="2"/>
            <a:r>
              <a:rPr lang="ko-KR" altLang="en-US" b="1" smtClean="0">
                <a:solidFill>
                  <a:srgbClr val="0000CC"/>
                </a:solidFill>
              </a:rPr>
              <a:t>블록체인 </a:t>
            </a:r>
            <a:r>
              <a:rPr lang="en-US" altLang="ko-KR" b="1" smtClean="0">
                <a:solidFill>
                  <a:srgbClr val="0000CC"/>
                </a:solidFill>
              </a:rPr>
              <a:t>4.0 </a:t>
            </a:r>
            <a:r>
              <a:rPr lang="en-US" altLang="ko-KR" smtClean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altLang="ko-KR" smtClean="0">
                <a:solidFill>
                  <a:schemeClr val="tx1"/>
                </a:solidFill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블록체인 생태계가 서로 연결되어 새로운 시장 탄생</a:t>
            </a:r>
            <a:r>
              <a:rPr lang="en-US" altLang="ko-KR">
                <a:solidFill>
                  <a:schemeClr val="tx1"/>
                </a:solidFill>
              </a:rPr>
              <a:t>(IBM</a:t>
            </a:r>
            <a:r>
              <a:rPr lang="ko-KR" altLang="en-US" smtClean="0">
                <a:solidFill>
                  <a:schemeClr val="tx1"/>
                </a:solidFill>
              </a:rPr>
              <a:t>의 디지털 거래 </a:t>
            </a:r>
            <a:r>
              <a:rPr lang="ko-KR" altLang="en-US" smtClean="0">
                <a:solidFill>
                  <a:schemeClr val="tx1"/>
                </a:solidFill>
              </a:rPr>
              <a:t>슈퍼하이웨이</a:t>
            </a:r>
            <a:r>
              <a:rPr lang="en-US" altLang="ko-KR" smtClean="0">
                <a:solidFill>
                  <a:schemeClr val="tx1"/>
                </a:solidFill>
              </a:rPr>
              <a:t>-</a:t>
            </a:r>
            <a:r>
              <a:rPr lang="ko-KR" altLang="en-US"/>
              <a:t> </a:t>
            </a:r>
            <a:r>
              <a:rPr lang="en-US" altLang="ko-KR"/>
              <a:t>Digital </a:t>
            </a:r>
            <a:r>
              <a:rPr lang="en-US" altLang="ko-KR"/>
              <a:t>Transaction </a:t>
            </a:r>
            <a:r>
              <a:rPr lang="en-US" altLang="ko-KR" smtClean="0"/>
              <a:t>Superhighway, </a:t>
            </a:r>
            <a:r>
              <a:rPr lang="ko-KR" altLang="en-US" smtClean="0"/>
              <a:t>과거 </a:t>
            </a:r>
            <a:r>
              <a:rPr lang="en-US" altLang="ko-KR"/>
              <a:t>IBM</a:t>
            </a:r>
            <a:r>
              <a:rPr lang="ko-KR" altLang="en-US"/>
              <a:t>이 블록체인 기술을 활용하여 </a:t>
            </a:r>
            <a:r>
              <a:rPr lang="ko-KR" altLang="en-US" b="1"/>
              <a:t>안전하고 효율적인 글로벌 금융 거래 네트워크를 </a:t>
            </a:r>
            <a:r>
              <a:rPr lang="ko-KR" altLang="en-US" b="1"/>
              <a:t>구축하려는 </a:t>
            </a:r>
            <a:r>
              <a:rPr lang="ko-KR" altLang="en-US" b="1" smtClean="0"/>
              <a:t>비전</a:t>
            </a:r>
            <a:r>
              <a:rPr lang="ko-KR" altLang="en-US" smtClean="0"/>
              <a:t>을 </a:t>
            </a:r>
            <a:r>
              <a:rPr lang="ko-KR" altLang="en-US"/>
              <a:t>표현했던 용어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  <a:endParaRPr lang="ko-KR" altLang="en-US" b="0">
              <a:solidFill>
                <a:schemeClr val="tx1"/>
              </a:solidFill>
            </a:endParaRPr>
          </a:p>
          <a:p>
            <a:endParaRPr lang="ko-KR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933056"/>
            <a:ext cx="417646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933056"/>
            <a:ext cx="3888432" cy="2734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966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응용분야와 진화 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국내외 블록체인 활용현황</a:t>
            </a:r>
            <a:r>
              <a:rPr lang="en-US" altLang="ko-KR"/>
              <a:t>(1)</a:t>
            </a:r>
            <a:endParaRPr lang="ko-KR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756084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759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응용분야와 진화 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국내외 블록체인 활용현황</a:t>
            </a:r>
            <a:r>
              <a:rPr lang="en-US" altLang="ko-KR" smtClean="0"/>
              <a:t>(2)</a:t>
            </a:r>
            <a:endParaRPr lang="ko-KR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28" y="1972467"/>
            <a:ext cx="7704856" cy="3328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203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응용분야와 진화 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블록체인 응용 분야별 분포</a:t>
            </a:r>
            <a:endParaRPr lang="ko-KR" altLang="en-US" b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초기에 적용된 금융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결재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화폐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보안등</a:t>
            </a:r>
            <a:r>
              <a:rPr lang="en-US" altLang="ko-KR">
                <a:solidFill>
                  <a:schemeClr val="tx1"/>
                </a:solidFill>
              </a:rPr>
              <a:t>) </a:t>
            </a:r>
            <a:r>
              <a:rPr lang="ko-KR" altLang="en-US" smtClean="0">
                <a:solidFill>
                  <a:schemeClr val="tx1"/>
                </a:solidFill>
              </a:rPr>
              <a:t>뿐만 아니라 </a:t>
            </a:r>
            <a:r>
              <a:rPr lang="ko-KR" altLang="en-US" smtClean="0"/>
              <a:t>다양한 산업에서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블록체인의 적용 시도가 활발</a:t>
            </a:r>
            <a:endParaRPr lang="ko-KR" altLang="en-US" b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총 </a:t>
            </a:r>
            <a:r>
              <a:rPr lang="en-US" altLang="ko-KR" smtClean="0">
                <a:solidFill>
                  <a:schemeClr val="tx1"/>
                </a:solidFill>
              </a:rPr>
              <a:t>45</a:t>
            </a:r>
            <a:r>
              <a:rPr lang="ko-KR" altLang="en-US" smtClean="0">
                <a:solidFill>
                  <a:schemeClr val="tx1"/>
                </a:solidFill>
              </a:rPr>
              <a:t>개 응용분야 조사</a:t>
            </a:r>
            <a:endParaRPr lang="ko-KR" altLang="en-US" b="0">
              <a:solidFill>
                <a:schemeClr val="tx1"/>
              </a:solidFill>
            </a:endParaRPr>
          </a:p>
          <a:p>
            <a:pPr lvl="2"/>
            <a:r>
              <a:rPr lang="en-US" altLang="ko-KR" smtClean="0">
                <a:solidFill>
                  <a:srgbClr val="006600"/>
                </a:solidFill>
              </a:rPr>
              <a:t>10</a:t>
            </a:r>
            <a:r>
              <a:rPr lang="ko-KR" altLang="en-US" smtClean="0">
                <a:solidFill>
                  <a:srgbClr val="006600"/>
                </a:solidFill>
              </a:rPr>
              <a:t>개이상 </a:t>
            </a:r>
            <a:r>
              <a:rPr lang="en-US" altLang="ko-KR" smtClean="0">
                <a:solidFill>
                  <a:srgbClr val="006600"/>
                </a:solidFill>
              </a:rPr>
              <a:t>- </a:t>
            </a:r>
            <a:r>
              <a:rPr lang="ko-KR" altLang="en-US">
                <a:solidFill>
                  <a:srgbClr val="006600"/>
                </a:solidFill>
              </a:rPr>
              <a:t>결재</a:t>
            </a:r>
            <a:r>
              <a:rPr lang="ko-KR" altLang="en-US" b="0">
                <a:solidFill>
                  <a:srgbClr val="006600"/>
                </a:solidFill>
              </a:rPr>
              <a:t>⋅</a:t>
            </a:r>
            <a:r>
              <a:rPr lang="ko-KR" altLang="en-US">
                <a:solidFill>
                  <a:srgbClr val="006600"/>
                </a:solidFill>
              </a:rPr>
              <a:t>보안</a:t>
            </a:r>
            <a:r>
              <a:rPr lang="ko-KR" altLang="en-US" b="0">
                <a:solidFill>
                  <a:srgbClr val="006600"/>
                </a:solidFill>
              </a:rPr>
              <a:t>⋅</a:t>
            </a:r>
            <a:r>
              <a:rPr lang="ko-KR" altLang="en-US">
                <a:solidFill>
                  <a:srgbClr val="006600"/>
                </a:solidFill>
              </a:rPr>
              <a:t>화폐</a:t>
            </a:r>
            <a:r>
              <a:rPr lang="ko-KR" altLang="en-US" b="0">
                <a:solidFill>
                  <a:srgbClr val="006600"/>
                </a:solidFill>
              </a:rPr>
              <a:t>⋅</a:t>
            </a:r>
            <a:r>
              <a:rPr lang="ko-KR" altLang="en-US">
                <a:solidFill>
                  <a:srgbClr val="006600"/>
                </a:solidFill>
              </a:rPr>
              <a:t>플랫폼</a:t>
            </a:r>
            <a:r>
              <a:rPr lang="ko-KR" altLang="en-US" b="0">
                <a:solidFill>
                  <a:srgbClr val="006600"/>
                </a:solidFill>
              </a:rPr>
              <a:t>⋅</a:t>
            </a:r>
            <a:r>
              <a:rPr lang="ko-KR" altLang="en-US">
                <a:solidFill>
                  <a:srgbClr val="006600"/>
                </a:solidFill>
              </a:rPr>
              <a:t>부동산</a:t>
            </a:r>
            <a:endParaRPr lang="ko-KR" altLang="en-US" b="0">
              <a:solidFill>
                <a:srgbClr val="006600"/>
              </a:solidFill>
            </a:endParaRPr>
          </a:p>
          <a:p>
            <a:pPr lvl="2"/>
            <a:r>
              <a:rPr lang="en-US" altLang="ko-KR" smtClean="0">
                <a:solidFill>
                  <a:srgbClr val="006600"/>
                </a:solidFill>
              </a:rPr>
              <a:t>5</a:t>
            </a:r>
            <a:r>
              <a:rPr lang="ko-KR" altLang="en-US" smtClean="0">
                <a:solidFill>
                  <a:srgbClr val="006600"/>
                </a:solidFill>
              </a:rPr>
              <a:t>개이상 </a:t>
            </a:r>
            <a:r>
              <a:rPr lang="en-US" altLang="ko-KR" smtClean="0">
                <a:solidFill>
                  <a:srgbClr val="006600"/>
                </a:solidFill>
              </a:rPr>
              <a:t>- </a:t>
            </a:r>
            <a:r>
              <a:rPr lang="ko-KR" altLang="en-US">
                <a:solidFill>
                  <a:srgbClr val="006600"/>
                </a:solidFill>
              </a:rPr>
              <a:t>유통</a:t>
            </a:r>
            <a:r>
              <a:rPr lang="ko-KR" altLang="en-US" b="0">
                <a:solidFill>
                  <a:srgbClr val="006600"/>
                </a:solidFill>
              </a:rPr>
              <a:t>⋅</a:t>
            </a:r>
            <a:r>
              <a:rPr lang="ko-KR" altLang="en-US">
                <a:solidFill>
                  <a:srgbClr val="006600"/>
                </a:solidFill>
              </a:rPr>
              <a:t>미디어</a:t>
            </a:r>
            <a:r>
              <a:rPr lang="ko-KR" altLang="en-US" b="0">
                <a:solidFill>
                  <a:srgbClr val="006600"/>
                </a:solidFill>
              </a:rPr>
              <a:t>⋅</a:t>
            </a:r>
            <a:r>
              <a:rPr lang="ko-KR" altLang="en-US">
                <a:solidFill>
                  <a:srgbClr val="006600"/>
                </a:solidFill>
              </a:rPr>
              <a:t>투표</a:t>
            </a:r>
            <a:r>
              <a:rPr lang="ko-KR" altLang="en-US" b="0">
                <a:solidFill>
                  <a:srgbClr val="006600"/>
                </a:solidFill>
              </a:rPr>
              <a:t>⋅</a:t>
            </a:r>
            <a:r>
              <a:rPr lang="ko-KR" altLang="en-US">
                <a:solidFill>
                  <a:srgbClr val="006600"/>
                </a:solidFill>
              </a:rPr>
              <a:t>송금</a:t>
            </a:r>
            <a:r>
              <a:rPr lang="ko-KR" altLang="en-US" b="0">
                <a:solidFill>
                  <a:srgbClr val="006600"/>
                </a:solidFill>
              </a:rPr>
              <a:t>⋅</a:t>
            </a:r>
            <a:r>
              <a:rPr lang="ko-KR" altLang="en-US">
                <a:solidFill>
                  <a:srgbClr val="006600"/>
                </a:solidFill>
              </a:rPr>
              <a:t>의료</a:t>
            </a:r>
            <a:r>
              <a:rPr lang="ko-KR" altLang="en-US" b="0">
                <a:solidFill>
                  <a:srgbClr val="006600"/>
                </a:solidFill>
              </a:rPr>
              <a:t>⋅</a:t>
            </a:r>
            <a:r>
              <a:rPr lang="ko-KR" altLang="en-US">
                <a:solidFill>
                  <a:srgbClr val="006600"/>
                </a:solidFill>
              </a:rPr>
              <a:t>자동차</a:t>
            </a:r>
            <a:endParaRPr lang="ko-KR" altLang="en-US" b="0">
              <a:solidFill>
                <a:srgbClr val="006600"/>
              </a:solidFill>
            </a:endParaRPr>
          </a:p>
          <a:p>
            <a:endParaRPr lang="ko-KR" altLang="en-US" b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73016"/>
            <a:ext cx="7776864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6183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응용분야와 진화 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블록체인의 사용 동인</a:t>
            </a:r>
            <a:r>
              <a:rPr lang="en-US" altLang="ko-KR" smtClean="0"/>
              <a:t>(</a:t>
            </a:r>
            <a:r>
              <a:rPr lang="ko-KR" altLang="en-US" smtClean="0"/>
              <a:t>이유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r>
              <a:rPr lang="en-US" altLang="ko-KR" smtClean="0"/>
              <a:t>- </a:t>
            </a:r>
            <a:r>
              <a:rPr lang="ko-KR" altLang="en-US" smtClean="0"/>
              <a:t>블록체인 </a:t>
            </a:r>
            <a:r>
              <a:rPr lang="ko-KR" altLang="en-US"/>
              <a:t>기술을 움직이게 하는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동기나 원동력</a:t>
            </a:r>
            <a:endParaRPr lang="en-US" altLang="ko-KR" smtClean="0"/>
          </a:p>
          <a:p>
            <a:pPr lvl="1"/>
            <a:r>
              <a:rPr lang="ko-KR" altLang="en-US">
                <a:solidFill>
                  <a:schemeClr val="tx1"/>
                </a:solidFill>
              </a:rPr>
              <a:t>블록체인 기술이 등장하고 발전하게 된 </a:t>
            </a:r>
            <a:r>
              <a:rPr lang="ko-KR" altLang="en-US"/>
              <a:t>배경이나 목적</a:t>
            </a:r>
            <a:r>
              <a:rPr lang="en-US" altLang="ko-KR"/>
              <a:t>, </a:t>
            </a:r>
            <a:r>
              <a:rPr lang="ko-KR" altLang="en-US"/>
              <a:t>또는 그 기술을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통해 </a:t>
            </a:r>
            <a:r>
              <a:rPr lang="ko-KR" altLang="en-US"/>
              <a:t>얻고자 하는 가치</a:t>
            </a:r>
            <a:r>
              <a:rPr lang="ko-KR" altLang="en-US">
                <a:solidFill>
                  <a:schemeClr val="tx1"/>
                </a:solidFill>
              </a:rPr>
              <a:t> 등을 포괄하는 개념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996952"/>
            <a:ext cx="7272808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613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주요용어</a:t>
            </a:r>
            <a:endParaRPr lang="ko-KR" altLang="en-US"/>
          </a:p>
          <a:p>
            <a:pPr lvl="1"/>
            <a:r>
              <a:rPr lang="en-US" altLang="ko-KR" smtClean="0"/>
              <a:t>Hashrate</a:t>
            </a:r>
          </a:p>
          <a:p>
            <a:pPr lvl="2"/>
            <a:r>
              <a:rPr lang="ko-KR" altLang="en-US" smtClean="0"/>
              <a:t>초당 </a:t>
            </a:r>
            <a:r>
              <a:rPr lang="ko-KR" altLang="en-US" b="1" smtClean="0">
                <a:solidFill>
                  <a:srgbClr val="0000CC"/>
                </a:solidFill>
              </a:rPr>
              <a:t>해시값 계산횟수의 총합으로 </a:t>
            </a:r>
            <a:r>
              <a:rPr lang="ko-KR" altLang="en-US" smtClean="0"/>
              <a:t>해시 레이트는 </a:t>
            </a:r>
            <a:r>
              <a:rPr lang="ko-KR" altLang="en-US" b="1" smtClean="0">
                <a:solidFill>
                  <a:srgbClr val="0000CC"/>
                </a:solidFill>
              </a:rPr>
              <a:t>주어진 채굴기가 </a:t>
            </a:r>
            <a:r>
              <a:rPr lang="en-US" altLang="ko-KR" b="1" smtClean="0">
                <a:solidFill>
                  <a:srgbClr val="0000CC"/>
                </a:solidFill>
              </a:rPr>
              <a:t/>
            </a:r>
            <a:br>
              <a:rPr lang="en-US" altLang="ko-KR" b="1" smtClean="0">
                <a:solidFill>
                  <a:srgbClr val="0000CC"/>
                </a:solidFill>
              </a:rPr>
            </a:br>
            <a:r>
              <a:rPr lang="ko-KR" altLang="en-US" b="1" smtClean="0">
                <a:solidFill>
                  <a:srgbClr val="0000CC"/>
                </a:solidFill>
              </a:rPr>
              <a:t>작동하는 속도</a:t>
            </a:r>
            <a:endParaRPr lang="en-US" altLang="ko-KR" b="1" smtClean="0">
              <a:solidFill>
                <a:srgbClr val="0000CC"/>
              </a:solidFill>
            </a:endParaRPr>
          </a:p>
          <a:p>
            <a:pPr lvl="3"/>
            <a:r>
              <a:rPr lang="ko-KR" altLang="en-US"/>
              <a:t>가상화폐 네트워크에서 </a:t>
            </a:r>
            <a:r>
              <a:rPr lang="ko-KR" altLang="en-US" b="1">
                <a:solidFill>
                  <a:srgbClr val="006600"/>
                </a:solidFill>
              </a:rPr>
              <a:t>채굴자들이 일정 시간 </a:t>
            </a:r>
            <a:r>
              <a:rPr lang="ko-KR" altLang="en-US"/>
              <a:t>동안 수행할 수 있는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b="1" smtClean="0">
                <a:solidFill>
                  <a:srgbClr val="006600"/>
                </a:solidFill>
              </a:rPr>
              <a:t>해시 </a:t>
            </a:r>
            <a:r>
              <a:rPr lang="ko-KR" altLang="en-US" b="1">
                <a:solidFill>
                  <a:srgbClr val="006600"/>
                </a:solidFill>
              </a:rPr>
              <a:t>연산의 </a:t>
            </a:r>
            <a:r>
              <a:rPr lang="ko-KR" altLang="en-US" b="1" smtClean="0">
                <a:solidFill>
                  <a:srgbClr val="006600"/>
                </a:solidFill>
              </a:rPr>
              <a:t>횟수</a:t>
            </a:r>
            <a:endParaRPr lang="en-US" altLang="ko-KR" b="1" smtClean="0">
              <a:solidFill>
                <a:srgbClr val="006600"/>
              </a:solidFill>
            </a:endParaRPr>
          </a:p>
          <a:p>
            <a:pPr lvl="3"/>
            <a:r>
              <a:rPr lang="ko-KR" altLang="en-US" b="1" smtClean="0">
                <a:solidFill>
                  <a:srgbClr val="006600"/>
                </a:solidFill>
              </a:rPr>
              <a:t>채굴자들의 </a:t>
            </a:r>
            <a:r>
              <a:rPr lang="ko-KR" altLang="en-US" b="1">
                <a:solidFill>
                  <a:srgbClr val="006600"/>
                </a:solidFill>
              </a:rPr>
              <a:t>컴퓨팅 파워를 </a:t>
            </a:r>
            <a:r>
              <a:rPr lang="ko-KR" altLang="en-US"/>
              <a:t>측정하는 </a:t>
            </a:r>
            <a:r>
              <a:rPr lang="ko-KR" altLang="en-US" smtClean="0"/>
              <a:t>지표</a:t>
            </a:r>
            <a:endParaRPr lang="en-US" altLang="ko-KR" smtClean="0"/>
          </a:p>
          <a:p>
            <a:pPr lvl="3"/>
            <a:r>
              <a:rPr lang="ko-KR" altLang="en-US" smtClean="0"/>
              <a:t>대표적인 </a:t>
            </a:r>
            <a:r>
              <a:rPr lang="ko-KR" altLang="en-US"/>
              <a:t>단위로는 </a:t>
            </a:r>
            <a:r>
              <a:rPr lang="en-US" altLang="ko-KR"/>
              <a:t>H/s(Hashes per Second</a:t>
            </a:r>
            <a:r>
              <a:rPr lang="en-US" altLang="ko-KR" smtClean="0"/>
              <a:t>)</a:t>
            </a:r>
          </a:p>
          <a:p>
            <a:pPr lvl="4"/>
            <a:r>
              <a:rPr lang="ko-KR" altLang="en-US" smtClean="0"/>
              <a:t>킬로해시</a:t>
            </a:r>
            <a:r>
              <a:rPr lang="en-US" altLang="ko-KR"/>
              <a:t>(KH/s), </a:t>
            </a:r>
            <a:r>
              <a:rPr lang="ko-KR" altLang="en-US"/>
              <a:t>메가해시</a:t>
            </a:r>
            <a:r>
              <a:rPr lang="en-US" altLang="ko-KR"/>
              <a:t>(MH/s), </a:t>
            </a:r>
            <a:r>
              <a:rPr lang="ko-KR" altLang="en-US"/>
              <a:t>기가해시</a:t>
            </a:r>
            <a:r>
              <a:rPr lang="en-US" altLang="ko-KR"/>
              <a:t>(GH/s), </a:t>
            </a:r>
            <a:r>
              <a:rPr lang="ko-KR" altLang="en-US"/>
              <a:t>테라해시</a:t>
            </a:r>
            <a:r>
              <a:rPr lang="en-US" altLang="ko-KR"/>
              <a:t>(TH/s),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페타해시</a:t>
            </a:r>
            <a:r>
              <a:rPr lang="en-US" altLang="ko-KR"/>
              <a:t>(PH/s), </a:t>
            </a:r>
            <a:r>
              <a:rPr lang="ko-KR" altLang="en-US"/>
              <a:t>엑사해시</a:t>
            </a:r>
            <a:r>
              <a:rPr lang="en-US" altLang="ko-KR"/>
              <a:t>(EH/s) </a:t>
            </a:r>
            <a:r>
              <a:rPr lang="ko-KR" altLang="en-US"/>
              <a:t>등으로 크기가 커질 수 </a:t>
            </a:r>
            <a:r>
              <a:rPr lang="ko-KR" altLang="en-US" smtClean="0"/>
              <a:t>있음</a:t>
            </a:r>
            <a:endParaRPr lang="en-US" altLang="ko-KR" smtClean="0"/>
          </a:p>
        </p:txBody>
      </p:sp>
      <p:pic>
        <p:nvPicPr>
          <p:cNvPr id="4098" name="Picture 2" descr="Bitcoinwik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365104"/>
            <a:ext cx="5976664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632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응용분야와 진화 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블록체인 생태계</a:t>
            </a:r>
            <a:endParaRPr lang="en-US" altLang="ko-KR" smtClean="0"/>
          </a:p>
          <a:p>
            <a:pPr lvl="1"/>
            <a:r>
              <a:rPr lang="ko-KR" altLang="en-US">
                <a:solidFill>
                  <a:schemeClr val="tx1"/>
                </a:solidFill>
              </a:rPr>
              <a:t>블록체인 기술을 중심으로 </a:t>
            </a:r>
            <a:r>
              <a:rPr lang="ko-KR" altLang="en-US">
                <a:solidFill>
                  <a:srgbClr val="FF6600"/>
                </a:solidFill>
              </a:rPr>
              <a:t>암호화폐</a:t>
            </a:r>
            <a:r>
              <a:rPr lang="en-US" altLang="ko-KR">
                <a:solidFill>
                  <a:srgbClr val="FF6600"/>
                </a:solidFill>
              </a:rPr>
              <a:t>, </a:t>
            </a:r>
            <a:r>
              <a:rPr lang="ko-KR" altLang="en-US">
                <a:solidFill>
                  <a:srgbClr val="FF6600"/>
                </a:solidFill>
              </a:rPr>
              <a:t>플랫폼</a:t>
            </a:r>
            <a:r>
              <a:rPr lang="en-US" altLang="ko-KR">
                <a:solidFill>
                  <a:srgbClr val="FF6600"/>
                </a:solidFill>
              </a:rPr>
              <a:t>, </a:t>
            </a:r>
            <a:r>
              <a:rPr lang="ko-KR" altLang="en-US">
                <a:solidFill>
                  <a:srgbClr val="FF6600"/>
                </a:solidFill>
              </a:rPr>
              <a:t>개발자</a:t>
            </a:r>
            <a:r>
              <a:rPr lang="en-US" altLang="ko-KR">
                <a:solidFill>
                  <a:srgbClr val="FF6600"/>
                </a:solidFill>
              </a:rPr>
              <a:t>, </a:t>
            </a:r>
            <a:r>
              <a:rPr lang="ko-KR" altLang="en-US">
                <a:solidFill>
                  <a:srgbClr val="FF6600"/>
                </a:solidFill>
              </a:rPr>
              <a:t>서비스</a:t>
            </a:r>
            <a:r>
              <a:rPr lang="en-US" altLang="ko-KR">
                <a:solidFill>
                  <a:srgbClr val="FF6600"/>
                </a:solidFill>
              </a:rPr>
              <a:t>, </a:t>
            </a:r>
            <a:r>
              <a:rPr lang="ko-KR" altLang="en-US">
                <a:solidFill>
                  <a:srgbClr val="FF6600"/>
                </a:solidFill>
              </a:rPr>
              <a:t>사용자 등 다양한 주체들이 상호작용하며 함께 성장하는 기술적</a:t>
            </a:r>
            <a:r>
              <a:rPr lang="en-US" altLang="ko-KR">
                <a:solidFill>
                  <a:srgbClr val="FF6600"/>
                </a:solidFill>
              </a:rPr>
              <a:t>, </a:t>
            </a:r>
            <a:r>
              <a:rPr lang="ko-KR" altLang="en-US">
                <a:solidFill>
                  <a:srgbClr val="FF6600"/>
                </a:solidFill>
              </a:rPr>
              <a:t>사회적 </a:t>
            </a:r>
            <a:r>
              <a:rPr lang="ko-KR" altLang="en-US" smtClean="0">
                <a:solidFill>
                  <a:srgbClr val="FF6600"/>
                </a:solidFill>
              </a:rPr>
              <a:t>환경 </a:t>
            </a:r>
            <a:r>
              <a:rPr lang="en-US" altLang="ko-KR" b="0" smtClean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altLang="ko-KR" b="0" smtClean="0">
                <a:sym typeface="Wingdings" panose="05000000000000000000" pitchFamily="2" charset="2"/>
              </a:rPr>
              <a:t> </a:t>
            </a:r>
            <a:r>
              <a:rPr lang="ko-KR" altLang="en-US" smtClean="0">
                <a:solidFill>
                  <a:schemeClr val="tx1"/>
                </a:solidFill>
              </a:rPr>
              <a:t>블록체인 관련 </a:t>
            </a:r>
            <a:r>
              <a:rPr lang="ko-KR" altLang="en-US" smtClean="0">
                <a:solidFill>
                  <a:srgbClr val="0000CC"/>
                </a:solidFill>
              </a:rPr>
              <a:t>조직과 그룹의 구성을 </a:t>
            </a:r>
            <a:r>
              <a:rPr lang="ko-KR" altLang="en-US" smtClean="0">
                <a:solidFill>
                  <a:schemeClr val="tx1"/>
                </a:solidFill>
              </a:rPr>
              <a:t>나타내는 지형도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b="0" smtClean="0"/>
              <a:t>투자 </a:t>
            </a:r>
            <a:r>
              <a:rPr lang="ko-KR" altLang="en-US" b="0"/>
              <a:t>및 엑셀러레이터 ▲거래소 ▲ 마케팅 및 컨설팅 ▲ </a:t>
            </a:r>
            <a:r>
              <a:rPr lang="en-US" altLang="ko-KR" b="0"/>
              <a:t>ICO </a:t>
            </a:r>
            <a:r>
              <a:rPr lang="ko-KR" altLang="en-US" b="0"/>
              <a:t>플랫폼 ▲미디어 및 커뮤니티 ▲유틸리티 및 서비스 ▲블록체인 교육 플랫폼 ▲코인 ▲학회 및 단체 ▲ 개발사 ▲ 법률사무소 등 다양한 국내 블록체인 연관산업의 사업자들을 </a:t>
            </a:r>
            <a:r>
              <a:rPr lang="en-US" altLang="ko-KR" b="0"/>
              <a:t>10</a:t>
            </a:r>
            <a:r>
              <a:rPr lang="ko-KR" altLang="en-US" b="0"/>
              <a:t>여개의 그룹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6866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861048"/>
            <a:ext cx="756084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529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응용분야와 진화 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블록체인 생태계 지형도</a:t>
            </a:r>
            <a:endParaRPr lang="en-US" altLang="ko-KR" smtClean="0"/>
          </a:p>
          <a:p>
            <a:pPr lvl="1"/>
            <a:r>
              <a:rPr lang="ko-KR" altLang="en-US" smtClean="0"/>
              <a:t>개발사 </a:t>
            </a:r>
            <a:endParaRPr lang="en-US" altLang="ko-KR" smtClean="0"/>
          </a:p>
          <a:p>
            <a:pPr lvl="2"/>
            <a:r>
              <a:rPr lang="en-US" altLang="ko-KR" smtClean="0"/>
              <a:t>ICON </a:t>
            </a:r>
            <a:r>
              <a:rPr lang="en-US" altLang="ko-KR"/>
              <a:t>Loop, CertOn, Bloko, </a:t>
            </a:r>
            <a:r>
              <a:rPr lang="en-US" altLang="ko-KR" smtClean="0"/>
              <a:t>Glosfer, </a:t>
            </a:r>
            <a:r>
              <a:rPr lang="ko-KR" altLang="en-US"/>
              <a:t>온블록</a:t>
            </a:r>
            <a:r>
              <a:rPr lang="en-US" altLang="ko-KR"/>
              <a:t>, DSRV, </a:t>
            </a:r>
            <a:r>
              <a:rPr lang="ko-KR" altLang="en-US" smtClean="0"/>
              <a:t>곰블 등</a:t>
            </a:r>
            <a:endParaRPr lang="en-US" altLang="ko-KR" smtClean="0"/>
          </a:p>
          <a:p>
            <a:pPr lvl="1"/>
            <a:r>
              <a:rPr lang="ko-KR" altLang="en-US" smtClean="0"/>
              <a:t>암호화폐 거래소</a:t>
            </a:r>
            <a:endParaRPr lang="en-US" altLang="ko-KR" smtClean="0"/>
          </a:p>
          <a:p>
            <a:pPr lvl="2"/>
            <a:r>
              <a:rPr lang="ko-KR" altLang="en-US"/>
              <a:t>업비트</a:t>
            </a:r>
            <a:r>
              <a:rPr lang="en-US" altLang="ko-KR"/>
              <a:t>, </a:t>
            </a:r>
            <a:r>
              <a:rPr lang="ko-KR" altLang="en-US"/>
              <a:t>빗썸</a:t>
            </a:r>
            <a:r>
              <a:rPr lang="en-US" altLang="ko-KR"/>
              <a:t>, </a:t>
            </a:r>
            <a:r>
              <a:rPr lang="ko-KR" altLang="en-US"/>
              <a:t>코인원</a:t>
            </a:r>
            <a:r>
              <a:rPr lang="en-US" altLang="ko-KR"/>
              <a:t>, </a:t>
            </a:r>
            <a:r>
              <a:rPr lang="ko-KR" altLang="en-US"/>
              <a:t>코빗</a:t>
            </a:r>
            <a:r>
              <a:rPr lang="en-US" altLang="ko-KR"/>
              <a:t>, </a:t>
            </a:r>
            <a:r>
              <a:rPr lang="ko-KR" altLang="en-US"/>
              <a:t>고팍스 </a:t>
            </a:r>
            <a:r>
              <a:rPr lang="ko-KR" altLang="en-US" smtClean="0"/>
              <a:t>등</a:t>
            </a:r>
            <a:endParaRPr lang="en-US" altLang="ko-KR" smtClean="0"/>
          </a:p>
          <a:p>
            <a:pPr lvl="2"/>
            <a:r>
              <a:rPr lang="ko-KR" altLang="en-US" smtClean="0"/>
              <a:t>업비트와 </a:t>
            </a:r>
            <a:r>
              <a:rPr lang="ko-KR" altLang="en-US"/>
              <a:t>빗썸이 전체 거래량의 대부분을 차지하며 시장을 주도하고 </a:t>
            </a:r>
            <a:r>
              <a:rPr lang="ko-KR" altLang="en-US" smtClean="0"/>
              <a:t>있음</a:t>
            </a:r>
            <a:endParaRPr lang="en-US" altLang="ko-KR" smtClean="0"/>
          </a:p>
          <a:p>
            <a:pPr lvl="1"/>
            <a:r>
              <a:rPr lang="ko-KR" altLang="en-US" smtClean="0"/>
              <a:t>지갑 서비스 </a:t>
            </a:r>
            <a:endParaRPr lang="en-US" altLang="ko-KR" smtClean="0"/>
          </a:p>
          <a:p>
            <a:pPr lvl="2"/>
            <a:r>
              <a:rPr lang="ko-KR" altLang="en-US" smtClean="0"/>
              <a:t>그라운드</a:t>
            </a:r>
            <a:r>
              <a:rPr lang="en-US" altLang="ko-KR"/>
              <a:t>X</a:t>
            </a:r>
            <a:r>
              <a:rPr lang="ko-KR" altLang="en-US" smtClean="0"/>
              <a:t>의 모바일지갑 </a:t>
            </a:r>
            <a:r>
              <a:rPr lang="en-US" altLang="ko-KR" smtClean="0"/>
              <a:t>Klip</a:t>
            </a:r>
            <a:r>
              <a:rPr lang="en-US" altLang="ko-KR"/>
              <a:t>, </a:t>
            </a:r>
            <a:r>
              <a:rPr lang="ko-KR" altLang="en-US" smtClean="0"/>
              <a:t>차일들리의 비둘기 지갑</a:t>
            </a:r>
            <a:endParaRPr lang="en-US" altLang="ko-KR" smtClean="0"/>
          </a:p>
          <a:p>
            <a:pPr lvl="1"/>
            <a:r>
              <a:rPr lang="ko-KR" altLang="en-US" smtClean="0"/>
              <a:t>암호화폐 공개</a:t>
            </a:r>
            <a:r>
              <a:rPr lang="en-US" altLang="ko-KR"/>
              <a:t>(ICO: Initial Coin Offering) </a:t>
            </a:r>
            <a:r>
              <a:rPr lang="ko-KR" altLang="en-US" smtClean="0"/>
              <a:t>플랫폼</a:t>
            </a:r>
            <a:endParaRPr lang="en-US" altLang="ko-KR" smtClean="0"/>
          </a:p>
          <a:p>
            <a:pPr lvl="2"/>
            <a:r>
              <a:rPr lang="en-US" altLang="ko-KR" smtClean="0"/>
              <a:t>Next ICO,TokenBank</a:t>
            </a:r>
          </a:p>
          <a:p>
            <a:pPr lvl="3"/>
            <a:r>
              <a:rPr lang="ko-KR" altLang="en-US" smtClean="0">
                <a:solidFill>
                  <a:srgbClr val="0000CC"/>
                </a:solidFill>
              </a:rPr>
              <a:t>새로운 암호화폐를 만들기 위해 투자자들로부터 개발 자금을 모집하고 코인을 </a:t>
            </a:r>
            <a:r>
              <a:rPr lang="en-US" altLang="ko-KR" smtClean="0">
                <a:solidFill>
                  <a:srgbClr val="0000CC"/>
                </a:solidFill>
              </a:rPr>
              <a:t/>
            </a:r>
            <a:br>
              <a:rPr lang="en-US" altLang="ko-KR" smtClean="0">
                <a:solidFill>
                  <a:srgbClr val="0000CC"/>
                </a:solidFill>
              </a:rPr>
            </a:br>
            <a:r>
              <a:rPr lang="ko-KR" altLang="en-US" smtClean="0">
                <a:solidFill>
                  <a:srgbClr val="0000CC"/>
                </a:solidFill>
              </a:rPr>
              <a:t>나눠주는 행위</a:t>
            </a:r>
            <a:endParaRPr lang="ko-KR" altLang="en-US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58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응용분야와 진화 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블록체인 생태계 지형도</a:t>
            </a:r>
            <a:endParaRPr lang="en-US" altLang="ko-KR" smtClean="0"/>
          </a:p>
          <a:p>
            <a:pPr lvl="1"/>
            <a:r>
              <a:rPr lang="en-US" altLang="ko-KR" smtClean="0"/>
              <a:t>ICO </a:t>
            </a:r>
            <a:r>
              <a:rPr lang="ko-KR" altLang="en-US" smtClean="0"/>
              <a:t>기업을 위한 마케팅 및 컨설팅</a:t>
            </a:r>
            <a:endParaRPr lang="en-US" altLang="ko-KR" smtClean="0"/>
          </a:p>
          <a:p>
            <a:pPr lvl="2"/>
            <a:r>
              <a:rPr lang="en-US" altLang="ko-KR" smtClean="0"/>
              <a:t>NextBlock</a:t>
            </a:r>
            <a:r>
              <a:rPr lang="en-US" altLang="ko-KR"/>
              <a:t>, </a:t>
            </a:r>
            <a:r>
              <a:rPr lang="en-US" altLang="ko-KR" smtClean="0"/>
              <a:t>Blockmon</a:t>
            </a:r>
          </a:p>
          <a:p>
            <a:pPr lvl="1"/>
            <a:r>
              <a:rPr lang="ko-KR" altLang="en-US" smtClean="0"/>
              <a:t>투자 및 액셀러레이터</a:t>
            </a:r>
            <a:endParaRPr lang="en-US" altLang="ko-KR" smtClean="0"/>
          </a:p>
          <a:p>
            <a:pPr lvl="2"/>
            <a:r>
              <a:rPr lang="en-US" altLang="ko-KR" smtClean="0"/>
              <a:t>Chain </a:t>
            </a:r>
            <a:r>
              <a:rPr lang="en-US" altLang="ko-KR"/>
              <a:t>Partners, FoundationX</a:t>
            </a:r>
          </a:p>
          <a:p>
            <a:pPr lvl="1"/>
            <a:r>
              <a:rPr lang="ko-KR" altLang="en-US" smtClean="0"/>
              <a:t>블록체인 관련 미디어</a:t>
            </a:r>
            <a:r>
              <a:rPr lang="en-US" altLang="ko-KR"/>
              <a:t>(</a:t>
            </a:r>
            <a:r>
              <a:rPr lang="ko-KR" altLang="en-US"/>
              <a:t>코인타임</a:t>
            </a:r>
            <a:r>
              <a:rPr lang="en-US" altLang="ko-KR"/>
              <a:t>, </a:t>
            </a:r>
            <a:r>
              <a:rPr lang="ko-KR" altLang="en-US"/>
              <a:t>데일리토큰</a:t>
            </a:r>
            <a:r>
              <a:rPr lang="en-US" altLang="ko-KR"/>
              <a:t>)</a:t>
            </a:r>
            <a:r>
              <a:rPr lang="ko-KR" altLang="en-US" smtClean="0"/>
              <a:t>와 커뮤니티</a:t>
            </a:r>
            <a:r>
              <a:rPr lang="en-US" altLang="ko-KR"/>
              <a:t>(Coinpan, Bitdays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학회 및 단체</a:t>
            </a:r>
            <a:endParaRPr lang="en-US" altLang="ko-KR" smtClean="0"/>
          </a:p>
          <a:p>
            <a:pPr lvl="2"/>
            <a:r>
              <a:rPr lang="ko-KR" altLang="en-US" smtClean="0"/>
              <a:t>한국블록체인협회</a:t>
            </a:r>
            <a:endParaRPr lang="en-US" altLang="ko-KR" smtClean="0"/>
          </a:p>
          <a:p>
            <a:pPr lvl="1"/>
            <a:r>
              <a:rPr lang="ko-KR" altLang="en-US" smtClean="0"/>
              <a:t>법률사무소</a:t>
            </a:r>
            <a:endParaRPr lang="en-US" altLang="ko-KR" smtClean="0"/>
          </a:p>
          <a:p>
            <a:pPr lvl="2"/>
            <a:r>
              <a:rPr lang="ko-KR" altLang="en-US" smtClean="0"/>
              <a:t>세움</a:t>
            </a:r>
            <a:r>
              <a:rPr lang="en-US" altLang="ko-KR"/>
              <a:t>, </a:t>
            </a:r>
            <a:r>
              <a:rPr lang="ko-KR" altLang="en-US"/>
              <a:t>세종</a:t>
            </a:r>
            <a:r>
              <a:rPr lang="en-US" altLang="ko-KR"/>
              <a:t>, </a:t>
            </a:r>
            <a:r>
              <a:rPr lang="ko-KR" altLang="en-US"/>
              <a:t>우일</a:t>
            </a:r>
          </a:p>
        </p:txBody>
      </p:sp>
    </p:spTree>
    <p:extLst>
      <p:ext uri="{BB962C8B-B14F-4D97-AF65-F5344CB8AC3E}">
        <p14:creationId xmlns:p14="http://schemas.microsoft.com/office/powerpoint/2010/main" val="222426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주요용어</a:t>
            </a:r>
            <a:endParaRPr lang="ko-KR" altLang="en-US"/>
          </a:p>
          <a:p>
            <a:pPr lvl="1"/>
            <a:r>
              <a:rPr lang="en-US" altLang="ko-KR" smtClean="0"/>
              <a:t>Hashrate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20888"/>
            <a:ext cx="7344816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372200" y="3068960"/>
            <a:ext cx="122413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824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주요용어</a:t>
            </a:r>
            <a:endParaRPr lang="ko-KR" altLang="en-US" b="0"/>
          </a:p>
          <a:p>
            <a:pPr lvl="1"/>
            <a:r>
              <a:rPr lang="ko-KR" altLang="en-US"/>
              <a:t>스크립트</a:t>
            </a:r>
            <a:r>
              <a:rPr lang="en-US" altLang="ko-KR"/>
              <a:t>(script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 smtClean="0"/>
              <a:t>응용프로그램의 명령 집합으로 구성된 프로그램의 한 유형</a:t>
            </a:r>
            <a:endParaRPr lang="en-US" altLang="ko-KR" smtClean="0"/>
          </a:p>
          <a:p>
            <a:pPr lvl="3"/>
            <a:r>
              <a:rPr lang="ko-KR" altLang="en-US" smtClean="0"/>
              <a:t>일반적으로 </a:t>
            </a:r>
            <a:r>
              <a:rPr lang="ko-KR" altLang="en-US" b="1" smtClean="0">
                <a:solidFill>
                  <a:srgbClr val="0000CC"/>
                </a:solidFill>
              </a:rPr>
              <a:t>응용프로그램의 규칙 및 구문을 사용하여 나타낸 명령과 </a:t>
            </a:r>
            <a:r>
              <a:rPr lang="en-US" altLang="ko-KR" b="1" smtClean="0">
                <a:solidFill>
                  <a:srgbClr val="0000CC"/>
                </a:solidFill>
              </a:rPr>
              <a:t/>
            </a:r>
            <a:br>
              <a:rPr lang="en-US" altLang="ko-KR" b="1" smtClean="0">
                <a:solidFill>
                  <a:srgbClr val="0000CC"/>
                </a:solidFill>
              </a:rPr>
            </a:br>
            <a:r>
              <a:rPr lang="ko-KR" altLang="en-US" b="1" smtClean="0">
                <a:solidFill>
                  <a:srgbClr val="0000CC"/>
                </a:solidFill>
              </a:rPr>
              <a:t>간단한 제어구조가 결합되어 </a:t>
            </a:r>
            <a:r>
              <a:rPr lang="ko-KR" altLang="en-US" smtClean="0"/>
              <a:t>이루어짐</a:t>
            </a:r>
            <a:endParaRPr lang="en-US" altLang="ko-KR" smtClean="0"/>
          </a:p>
          <a:p>
            <a:pPr lvl="2"/>
            <a:r>
              <a:rPr lang="ko-KR" altLang="en-US"/>
              <a:t>스크립트 </a:t>
            </a:r>
            <a:r>
              <a:rPr lang="ko-KR" altLang="en-US" smtClean="0"/>
              <a:t>언어</a:t>
            </a:r>
            <a:endParaRPr lang="en-US" altLang="ko-KR" smtClean="0"/>
          </a:p>
          <a:p>
            <a:pPr lvl="3"/>
            <a:r>
              <a:rPr lang="ko-KR" altLang="en-US" smtClean="0"/>
              <a:t>별도의 </a:t>
            </a:r>
            <a:r>
              <a:rPr lang="ko-KR" altLang="en-US" b="1">
                <a:solidFill>
                  <a:srgbClr val="006600"/>
                </a:solidFill>
              </a:rPr>
              <a:t>컴파일 과정 없이 인터프리터</a:t>
            </a:r>
            <a:r>
              <a:rPr lang="en-US" altLang="ko-KR" b="1">
                <a:solidFill>
                  <a:srgbClr val="006600"/>
                </a:solidFill>
              </a:rPr>
              <a:t>(</a:t>
            </a:r>
            <a:r>
              <a:rPr lang="ko-KR" altLang="en-US" b="1">
                <a:solidFill>
                  <a:srgbClr val="006600"/>
                </a:solidFill>
              </a:rPr>
              <a:t>해석기</a:t>
            </a:r>
            <a:r>
              <a:rPr lang="en-US" altLang="ko-KR" b="1">
                <a:solidFill>
                  <a:srgbClr val="006600"/>
                </a:solidFill>
              </a:rPr>
              <a:t>)</a:t>
            </a:r>
            <a:r>
              <a:rPr lang="ko-KR" altLang="en-US" b="1">
                <a:solidFill>
                  <a:srgbClr val="006600"/>
                </a:solidFill>
              </a:rPr>
              <a:t>에 의해 직접 실행되는 </a:t>
            </a:r>
            <a:r>
              <a:rPr lang="en-US" altLang="ko-KR" b="1" smtClean="0">
                <a:solidFill>
                  <a:srgbClr val="006600"/>
                </a:solidFill>
              </a:rPr>
              <a:t/>
            </a:r>
            <a:br>
              <a:rPr lang="en-US" altLang="ko-KR" b="1" smtClean="0">
                <a:solidFill>
                  <a:srgbClr val="006600"/>
                </a:solidFill>
              </a:rPr>
            </a:br>
            <a:r>
              <a:rPr lang="ko-KR" altLang="en-US" b="1" smtClean="0">
                <a:solidFill>
                  <a:srgbClr val="006600"/>
                </a:solidFill>
              </a:rPr>
              <a:t>프로그래밍 언어</a:t>
            </a:r>
            <a:endParaRPr lang="en-US" altLang="ko-KR" b="1" smtClean="0">
              <a:solidFill>
                <a:srgbClr val="006600"/>
              </a:solidFill>
            </a:endParaRPr>
          </a:p>
          <a:p>
            <a:pPr lvl="3"/>
            <a:r>
              <a:rPr lang="ko-KR" altLang="en-US" smtClean="0"/>
              <a:t>빠른 </a:t>
            </a:r>
            <a:r>
              <a:rPr lang="ko-KR" altLang="en-US"/>
              <a:t>개발 속도와 유연성을 가지며</a:t>
            </a:r>
            <a:r>
              <a:rPr lang="en-US" altLang="ko-KR"/>
              <a:t>, </a:t>
            </a:r>
            <a:r>
              <a:rPr lang="ko-KR" altLang="en-US"/>
              <a:t>웹 개발</a:t>
            </a:r>
            <a:r>
              <a:rPr lang="en-US" altLang="ko-KR"/>
              <a:t>, </a:t>
            </a:r>
            <a:r>
              <a:rPr lang="ko-KR" altLang="en-US"/>
              <a:t>게임 개발 등 다양한 분야에서 </a:t>
            </a:r>
            <a:r>
              <a:rPr lang="ko-KR" altLang="en-US" smtClean="0"/>
              <a:t>활용</a:t>
            </a:r>
            <a:endParaRPr lang="en-US" altLang="ko-KR" smtClean="0"/>
          </a:p>
          <a:p>
            <a:pPr lvl="3"/>
            <a:r>
              <a:rPr lang="en-US" altLang="ko-KR" b="1" smtClean="0">
                <a:solidFill>
                  <a:srgbClr val="006600"/>
                </a:solidFill>
              </a:rPr>
              <a:t>JavaScript</a:t>
            </a:r>
            <a:r>
              <a:rPr lang="en-US" altLang="ko-KR" b="1">
                <a:solidFill>
                  <a:srgbClr val="006600"/>
                </a:solidFill>
              </a:rPr>
              <a:t>, Python, Lua </a:t>
            </a:r>
            <a:r>
              <a:rPr lang="ko-KR" altLang="en-US" b="1">
                <a:solidFill>
                  <a:srgbClr val="006600"/>
                </a:solidFill>
              </a:rPr>
              <a:t>등 </a:t>
            </a:r>
          </a:p>
        </p:txBody>
      </p:sp>
    </p:spTree>
    <p:extLst>
      <p:ext uri="{BB962C8B-B14F-4D97-AF65-F5344CB8AC3E}">
        <p14:creationId xmlns:p14="http://schemas.microsoft.com/office/powerpoint/2010/main" val="4168765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주요용어</a:t>
            </a:r>
            <a:endParaRPr lang="ko-KR" altLang="en-US" b="0"/>
          </a:p>
          <a:p>
            <a:pPr lvl="1"/>
            <a:r>
              <a:rPr lang="ko-KR" altLang="en-US"/>
              <a:t>플랫폼</a:t>
            </a:r>
            <a:r>
              <a:rPr lang="en-US" altLang="ko-KR"/>
              <a:t>(Platform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/>
              <a:t>구획된 </a:t>
            </a:r>
            <a:r>
              <a:rPr lang="ko-KR" altLang="en-US" smtClean="0"/>
              <a:t>땅이라는 </a:t>
            </a:r>
            <a:r>
              <a:rPr lang="en-US" altLang="ko-KR" b="1" smtClean="0">
                <a:solidFill>
                  <a:srgbClr val="006600"/>
                </a:solidFill>
              </a:rPr>
              <a:t>'Plat</a:t>
            </a:r>
            <a:r>
              <a:rPr lang="en-US" altLang="ko-KR" b="1">
                <a:solidFill>
                  <a:srgbClr val="006600"/>
                </a:solidFill>
              </a:rPr>
              <a:t>'</a:t>
            </a:r>
            <a:r>
              <a:rPr lang="ko-KR" altLang="en-US" b="1">
                <a:solidFill>
                  <a:srgbClr val="006600"/>
                </a:solidFill>
              </a:rPr>
              <a:t>과 형태라는 뜻의 </a:t>
            </a:r>
            <a:r>
              <a:rPr lang="en-US" altLang="ko-KR" b="1">
                <a:solidFill>
                  <a:srgbClr val="006600"/>
                </a:solidFill>
              </a:rPr>
              <a:t>'Form'</a:t>
            </a:r>
            <a:r>
              <a:rPr lang="ko-KR" altLang="en-US" b="1">
                <a:solidFill>
                  <a:srgbClr val="006600"/>
                </a:solidFill>
              </a:rPr>
              <a:t>을 합성한 </a:t>
            </a:r>
            <a:r>
              <a:rPr lang="ko-KR" altLang="en-US" b="1" smtClean="0">
                <a:solidFill>
                  <a:srgbClr val="006600"/>
                </a:solidFill>
              </a:rPr>
              <a:t>말</a:t>
            </a:r>
            <a:endParaRPr lang="en-US" altLang="ko-KR" b="1" smtClean="0">
              <a:solidFill>
                <a:srgbClr val="006600"/>
              </a:solidFill>
            </a:endParaRPr>
          </a:p>
          <a:p>
            <a:pPr lvl="2"/>
            <a:r>
              <a:rPr lang="ko-KR" altLang="en-US"/>
              <a:t>개발된 프로그램이 동작할 수 있는 </a:t>
            </a:r>
            <a:r>
              <a:rPr lang="ko-KR" altLang="en-US" b="1">
                <a:solidFill>
                  <a:srgbClr val="FF0000"/>
                </a:solidFill>
              </a:rPr>
              <a:t>운영 환경 </a:t>
            </a:r>
            <a:r>
              <a:rPr lang="ko-KR" altLang="en-US" b="1" smtClean="0">
                <a:solidFill>
                  <a:srgbClr val="FF0000"/>
                </a:solidFill>
              </a:rPr>
              <a:t>전체</a:t>
            </a:r>
            <a:endParaRPr lang="en-US" altLang="ko-KR" b="1" smtClean="0">
              <a:solidFill>
                <a:srgbClr val="FF0000"/>
              </a:solidFill>
            </a:endParaRPr>
          </a:p>
          <a:p>
            <a:pPr lvl="3"/>
            <a:r>
              <a:rPr lang="ko-KR" altLang="en-US" b="1" smtClean="0">
                <a:solidFill>
                  <a:srgbClr val="0000CC"/>
                </a:solidFill>
              </a:rPr>
              <a:t>특정 </a:t>
            </a:r>
            <a:r>
              <a:rPr lang="ko-KR" altLang="en-US" b="1">
                <a:solidFill>
                  <a:srgbClr val="0000CC"/>
                </a:solidFill>
              </a:rPr>
              <a:t>목적을 위해 </a:t>
            </a:r>
            <a:r>
              <a:rPr lang="ko-KR" altLang="en-US"/>
              <a:t>여러 요소나 주체들을 </a:t>
            </a:r>
            <a:r>
              <a:rPr lang="ko-KR" altLang="en-US" b="1">
                <a:solidFill>
                  <a:srgbClr val="0000CC"/>
                </a:solidFill>
              </a:rPr>
              <a:t>연결하고 상호작용할 수 있도록 </a:t>
            </a:r>
            <a:r>
              <a:rPr lang="en-US" altLang="ko-KR" b="1" smtClean="0">
                <a:solidFill>
                  <a:srgbClr val="0000CC"/>
                </a:solidFill>
              </a:rPr>
              <a:t/>
            </a:r>
            <a:br>
              <a:rPr lang="en-US" altLang="ko-KR" b="1" smtClean="0">
                <a:solidFill>
                  <a:srgbClr val="0000CC"/>
                </a:solidFill>
              </a:rPr>
            </a:br>
            <a:r>
              <a:rPr lang="ko-KR" altLang="en-US" b="1" smtClean="0">
                <a:solidFill>
                  <a:srgbClr val="0000CC"/>
                </a:solidFill>
              </a:rPr>
              <a:t>하는 </a:t>
            </a:r>
            <a:r>
              <a:rPr lang="ko-KR" altLang="en-US" b="1">
                <a:solidFill>
                  <a:srgbClr val="0000CC"/>
                </a:solidFill>
              </a:rPr>
              <a:t>기반이나 </a:t>
            </a:r>
            <a:r>
              <a:rPr lang="ko-KR" altLang="en-US" b="1" smtClean="0">
                <a:solidFill>
                  <a:srgbClr val="0000CC"/>
                </a:solidFill>
              </a:rPr>
              <a:t>시스템</a:t>
            </a:r>
            <a:endParaRPr lang="en-US" altLang="ko-KR" b="1" smtClean="0">
              <a:solidFill>
                <a:srgbClr val="0000CC"/>
              </a:solidFill>
            </a:endParaRPr>
          </a:p>
          <a:p>
            <a:pPr lvl="3"/>
            <a:r>
              <a:rPr lang="ko-KR" altLang="en-US" smtClean="0"/>
              <a:t>특정 장치나 시스템 등에서 이를 구성하는 기초가 되는 틀 </a:t>
            </a:r>
            <a:endParaRPr lang="en-US" altLang="ko-KR" smtClean="0"/>
          </a:p>
        </p:txBody>
      </p:sp>
      <p:pic>
        <p:nvPicPr>
          <p:cNvPr id="1026" name="Picture 2" descr="플랫폼이란,플랫폼 사업모델,플랫폼 모델의 의미,플랫폼이 성공,플랫폼의 성공사례 - 올레포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611442"/>
            <a:ext cx="3168352" cy="302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717030"/>
            <a:ext cx="3219498" cy="2957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8513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주요용어</a:t>
            </a:r>
            <a:endParaRPr lang="ko-KR" altLang="en-US" b="0"/>
          </a:p>
          <a:p>
            <a:pPr lvl="1"/>
            <a:r>
              <a:rPr lang="ko-KR" altLang="en-US"/>
              <a:t>플랫폼</a:t>
            </a:r>
            <a:r>
              <a:rPr lang="en-US" altLang="ko-KR"/>
              <a:t>(Platform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/>
              <a:t>플랫폼의 개념을 크게 </a:t>
            </a:r>
            <a:r>
              <a:rPr lang="en-US" altLang="ko-KR"/>
              <a:t>3</a:t>
            </a:r>
            <a:r>
              <a:rPr lang="ko-KR" altLang="en-US"/>
              <a:t>가지 측면</a:t>
            </a:r>
            <a:endParaRPr lang="en-US" altLang="ko-KR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7200800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9340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 </a:t>
            </a:r>
            <a:r>
              <a:rPr lang="ko-KR" altLang="en-US" smtClean="0"/>
              <a:t>응용분야와 진화 </a:t>
            </a:r>
            <a:r>
              <a:rPr lang="ko-KR" altLang="en-US"/>
              <a:t>및 생태계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주요용어</a:t>
            </a:r>
            <a:endParaRPr lang="ko-KR" altLang="en-US" b="0"/>
          </a:p>
          <a:p>
            <a:pPr lvl="1"/>
            <a:r>
              <a:rPr lang="ko-KR" altLang="en-US"/>
              <a:t>플랫폼</a:t>
            </a:r>
            <a:r>
              <a:rPr lang="en-US" altLang="ko-KR"/>
              <a:t>(Platform</a:t>
            </a:r>
            <a:r>
              <a:rPr lang="en-US" altLang="ko-KR" smtClean="0"/>
              <a:t>)</a:t>
            </a:r>
            <a:r>
              <a:rPr lang="ko-KR" altLang="en-US" smtClean="0"/>
              <a:t>과 프레임워크</a:t>
            </a:r>
            <a:endParaRPr lang="en-US" altLang="ko-KR" smtClean="0"/>
          </a:p>
        </p:txBody>
      </p:sp>
      <p:graphicFrame>
        <p:nvGraphicFramePr>
          <p:cNvPr id="5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7273945"/>
              </p:ext>
            </p:extLst>
          </p:nvPr>
        </p:nvGraphicFramePr>
        <p:xfrm>
          <a:off x="1259632" y="2420888"/>
          <a:ext cx="7416824" cy="345697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224136"/>
                <a:gridCol w="3096344"/>
                <a:gridCol w="3096344"/>
              </a:tblGrid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latin typeface="+mn-ea"/>
                          <a:ea typeface="+mn-ea"/>
                        </a:rPr>
                        <a:t>플랫폼 </a:t>
                      </a:r>
                      <a:r>
                        <a:rPr lang="en-US" altLang="ko-KR" sz="1200" b="1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200" b="1">
                          <a:latin typeface="+mn-ea"/>
                          <a:ea typeface="+mn-ea"/>
                        </a:rPr>
                        <a:t>Platform)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>
                          <a:latin typeface="+mn-ea"/>
                          <a:ea typeface="+mn-ea"/>
                        </a:rPr>
                        <a:t>프레임워크 </a:t>
                      </a:r>
                      <a:r>
                        <a:rPr lang="en-US" altLang="ko-KR" sz="1200" b="1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200" b="1">
                          <a:latin typeface="+mn-ea"/>
                          <a:ea typeface="+mn-ea"/>
                        </a:rPr>
                        <a:t>Framework)</a:t>
                      </a:r>
                    </a:p>
                  </a:txBody>
                  <a:tcPr anchor="ctr"/>
                </a:tc>
              </a:tr>
              <a:tr h="32403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/>
                        <a:t>주요 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solidFill>
                            <a:srgbClr val="FF0000"/>
                          </a:solidFill>
                        </a:rPr>
                        <a:t>소프트웨어가 실행되는 환경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>
                          <a:solidFill>
                            <a:srgbClr val="FF0000"/>
                          </a:solidFill>
                        </a:rPr>
                        <a:t>소프트웨어를 개발하는 뼈대 제공</a:t>
                      </a:r>
                    </a:p>
                  </a:txBody>
                  <a:tcPr anchor="ctr"/>
                </a:tc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/>
                        <a:t>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하드웨어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운영체제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서비스 등 포괄적인 시스템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개발 도구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라이브러리</a:t>
                      </a:r>
                      <a:r>
                        <a:rPr lang="en-US" altLang="ko-KR" sz="1200"/>
                        <a:t>, API </a:t>
                      </a:r>
                      <a:r>
                        <a:rPr lang="ko-KR" altLang="en-US" sz="1200"/>
                        <a:t>등 </a:t>
                      </a:r>
                      <a:r>
                        <a:rPr lang="en-US" altLang="ko-KR" sz="1200" smtClean="0"/>
                        <a:t/>
                      </a:r>
                      <a:br>
                        <a:rPr lang="en-US" altLang="ko-KR" sz="1200" smtClean="0"/>
                      </a:br>
                      <a:r>
                        <a:rPr lang="ko-KR" altLang="en-US" sz="1200" smtClean="0"/>
                        <a:t>소프트웨어적 </a:t>
                      </a:r>
                      <a:r>
                        <a:rPr lang="ko-KR" altLang="en-US" sz="1200"/>
                        <a:t>요소</a:t>
                      </a:r>
                    </a:p>
                  </a:txBody>
                  <a:tcPr anchor="ctr"/>
                </a:tc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/>
                        <a:t>제어권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시스템 전체를 제어하며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그 위에서 </a:t>
                      </a:r>
                      <a:r>
                        <a:rPr lang="en-US" altLang="ko-KR" sz="1200" smtClean="0"/>
                        <a:t/>
                      </a:r>
                      <a:br>
                        <a:rPr lang="en-US" altLang="ko-KR" sz="1200" smtClean="0"/>
                      </a:br>
                      <a:r>
                        <a:rPr lang="ko-KR" altLang="en-US" sz="1200" smtClean="0"/>
                        <a:t>애플리케이션이 </a:t>
                      </a:r>
                      <a:r>
                        <a:rPr lang="ko-KR" altLang="en-US" sz="1200"/>
                        <a:t>구동됨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mtClean="0"/>
                        <a:t>제어의 역전</a:t>
                      </a:r>
                      <a:r>
                        <a:rPr lang="en-US" altLang="ko-KR" sz="1200" smtClean="0"/>
                        <a:t>(IoC, Inversion of Control,</a:t>
                      </a:r>
                      <a:r>
                        <a:rPr lang="ko-KR" altLang="en-US" sz="1200" smtClean="0"/>
                        <a:t> </a:t>
                      </a:r>
                      <a:r>
                        <a:rPr lang="en-US" altLang="ko-KR" sz="1200" smtClean="0"/>
                        <a:t/>
                      </a:r>
                      <a:br>
                        <a:rPr lang="en-US" altLang="ko-KR" sz="1200" smtClean="0"/>
                      </a:br>
                      <a:r>
                        <a:rPr lang="ko-KR" altLang="en-US" sz="1200" b="1" smtClean="0"/>
                        <a:t>객체의 생성</a:t>
                      </a:r>
                      <a:r>
                        <a:rPr lang="en-US" altLang="ko-KR" sz="1200" b="1" smtClean="0"/>
                        <a:t>, </a:t>
                      </a:r>
                      <a:r>
                        <a:rPr lang="ko-KR" altLang="en-US" sz="1200" b="1" smtClean="0"/>
                        <a:t>생명주기 관리</a:t>
                      </a:r>
                      <a:r>
                        <a:rPr lang="en-US" altLang="ko-KR" sz="1200" b="1" smtClean="0"/>
                        <a:t>, </a:t>
                      </a:r>
                      <a:r>
                        <a:rPr lang="ko-KR" altLang="en-US" sz="1200" b="1" smtClean="0"/>
                        <a:t>그리고 다른 객체와의 의존성 연결에 대한 제어 권한을 개발자가 아닌 프레임워크나 컨테이너에게 넘기는 소프트웨어 설계 원칙</a:t>
                      </a:r>
                      <a:r>
                        <a:rPr lang="en-US" altLang="ko-KR" sz="1200" b="1" smtClean="0"/>
                        <a:t>)</a:t>
                      </a:r>
                      <a:r>
                        <a:rPr lang="ko-KR" altLang="en-US" sz="1200" smtClean="0"/>
                        <a:t>을 </a:t>
                      </a:r>
                      <a:r>
                        <a:rPr lang="ko-KR" altLang="en-US" sz="1200"/>
                        <a:t>통해 개발 흐름을 </a:t>
                      </a:r>
                      <a:r>
                        <a:rPr lang="ko-KR" altLang="en-US" sz="1200" smtClean="0"/>
                        <a:t>주도함</a:t>
                      </a:r>
                      <a:endParaRPr lang="en-US" altLang="ko-KR" sz="1200" smtClean="0"/>
                    </a:p>
                  </a:txBody>
                  <a:tcPr anchor="ctr"/>
                </a:tc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/>
                        <a:t>주체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사용자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소비</a:t>
                      </a:r>
                      <a:r>
                        <a:rPr lang="en-US" altLang="ko-KR" sz="1200"/>
                        <a:t>) </a:t>
                      </a:r>
                      <a:r>
                        <a:rPr lang="ko-KR" altLang="en-US" sz="1200"/>
                        <a:t>및 개발자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배포</a:t>
                      </a:r>
                      <a:r>
                        <a:rPr lang="en-US" altLang="ko-KR" sz="1200"/>
                        <a:t>) </a:t>
                      </a:r>
                      <a:r>
                        <a:rPr lang="ko-KR" altLang="en-US" sz="1200"/>
                        <a:t>모두에게 </a:t>
                      </a:r>
                      <a:r>
                        <a:rPr lang="en-US" altLang="ko-KR" sz="1200" smtClean="0"/>
                        <a:t/>
                      </a:r>
                      <a:br>
                        <a:rPr lang="en-US" altLang="ko-KR" sz="1200" smtClean="0"/>
                      </a:br>
                      <a:r>
                        <a:rPr lang="ko-KR" altLang="en-US" sz="1200" smtClean="0"/>
                        <a:t>관련됨</a:t>
                      </a:r>
                      <a:endParaRPr lang="ko-KR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주로 개발자에게 관련됨</a:t>
                      </a:r>
                    </a:p>
                  </a:txBody>
                  <a:tcPr anchor="ctr"/>
                </a:tc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/>
                        <a:t>비유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건축을 위한 대지 </a:t>
                      </a:r>
                      <a:r>
                        <a:rPr lang="en-US" altLang="ko-KR" sz="1200"/>
                        <a:t>(</a:t>
                      </a:r>
                      <a:r>
                        <a:rPr lang="ko-KR" altLang="en-US" sz="1200"/>
                        <a:t>토지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수도</a:t>
                      </a:r>
                      <a:r>
                        <a:rPr lang="en-US" altLang="ko-KR" sz="1200"/>
                        <a:t>, </a:t>
                      </a:r>
                      <a:r>
                        <a:rPr lang="ko-KR" altLang="en-US" sz="1200"/>
                        <a:t>전기 등 </a:t>
                      </a:r>
                      <a:r>
                        <a:rPr lang="en-US" altLang="ko-KR" sz="1200" smtClean="0"/>
                        <a:t/>
                      </a:r>
                      <a:br>
                        <a:rPr lang="en-US" altLang="ko-KR" sz="1200" smtClean="0"/>
                      </a:br>
                      <a:r>
                        <a:rPr lang="ko-KR" altLang="en-US" sz="1200" smtClean="0"/>
                        <a:t>인프라</a:t>
                      </a:r>
                      <a:r>
                        <a:rPr lang="en-US" altLang="ko-KR" sz="12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200"/>
                        <a:t>건물을 짓기 위한 설계 도면과 골조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470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5905</TotalTime>
  <Words>1227</Words>
  <Application>Microsoft Office PowerPoint</Application>
  <PresentationFormat>화면 슬라이드 쇼(4:3)</PresentationFormat>
  <Paragraphs>278</Paragraphs>
  <Slides>42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3" baseType="lpstr">
      <vt:lpstr>Office 테마</vt:lpstr>
      <vt:lpstr>블록체인 기술과 응용 서비스</vt:lpstr>
      <vt:lpstr>블록체인의 개요</vt:lpstr>
      <vt:lpstr>학습목표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해시레이 사이트</vt:lpstr>
      <vt:lpstr>해시레이 사이트</vt:lpstr>
      <vt:lpstr>해시레이 사이트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  <vt:lpstr>블록체인 응용분야와 진화 및 생태계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블록체인의 개요</dc:title>
  <dc:creator>Microsoft Corporation</dc:creator>
  <cp:lastModifiedBy>박인철</cp:lastModifiedBy>
  <cp:revision>252</cp:revision>
  <dcterms:created xsi:type="dcterms:W3CDTF">2006-10-05T04:04:58Z</dcterms:created>
  <dcterms:modified xsi:type="dcterms:W3CDTF">2025-09-15T11:11:31Z</dcterms:modified>
</cp:coreProperties>
</file>